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3041" r:id="rId3"/>
    <p:sldId id="3061" r:id="rId4"/>
    <p:sldId id="2448" r:id="rId5"/>
    <p:sldId id="2439" r:id="rId6"/>
    <p:sldId id="2471" r:id="rId7"/>
    <p:sldId id="2472" r:id="rId8"/>
    <p:sldId id="2449" r:id="rId9"/>
    <p:sldId id="2444" r:id="rId10"/>
    <p:sldId id="2473" r:id="rId11"/>
    <p:sldId id="2483" r:id="rId12"/>
    <p:sldId id="3043" r:id="rId13"/>
    <p:sldId id="2475" r:id="rId14"/>
    <p:sldId id="3053" r:id="rId15"/>
    <p:sldId id="3047" r:id="rId16"/>
    <p:sldId id="3048" r:id="rId17"/>
    <p:sldId id="3042" r:id="rId18"/>
    <p:sldId id="3062" r:id="rId19"/>
    <p:sldId id="3068" r:id="rId20"/>
    <p:sldId id="3038" r:id="rId21"/>
    <p:sldId id="3056" r:id="rId22"/>
    <p:sldId id="3057" r:id="rId23"/>
    <p:sldId id="3046" r:id="rId24"/>
    <p:sldId id="3044" r:id="rId25"/>
    <p:sldId id="1438" r:id="rId26"/>
    <p:sldId id="1443" r:id="rId27"/>
    <p:sldId id="3067" r:id="rId28"/>
    <p:sldId id="3064" r:id="rId29"/>
    <p:sldId id="3065" r:id="rId30"/>
    <p:sldId id="3066" r:id="rId31"/>
    <p:sldId id="24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6092"/>
    <a:srgbClr val="007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94660"/>
  </p:normalViewPr>
  <p:slideViewPr>
    <p:cSldViewPr snapToGrid="0">
      <p:cViewPr varScale="1">
        <p:scale>
          <a:sx n="108" d="100"/>
          <a:sy n="108" d="100"/>
        </p:scale>
        <p:origin x="4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Holly" userId="8ee75320-4c60-4ba6-b7f5-8781a9bac929" providerId="ADAL" clId="{7A7668E9-2165-47F7-8088-EA727331B986}"/>
    <pc:docChg chg="delSld modSld">
      <pc:chgData name="Aaron Holly" userId="8ee75320-4c60-4ba6-b7f5-8781a9bac929" providerId="ADAL" clId="{7A7668E9-2165-47F7-8088-EA727331B986}" dt="2024-04-11T17:59:07.871" v="37" actId="20577"/>
      <pc:docMkLst>
        <pc:docMk/>
      </pc:docMkLst>
      <pc:sldChg chg="del">
        <pc:chgData name="Aaron Holly" userId="8ee75320-4c60-4ba6-b7f5-8781a9bac929" providerId="ADAL" clId="{7A7668E9-2165-47F7-8088-EA727331B986}" dt="2024-04-11T17:58:59.979" v="22" actId="2696"/>
        <pc:sldMkLst>
          <pc:docMk/>
          <pc:sldMk cId="576790175" sldId="2425"/>
        </pc:sldMkLst>
      </pc:sldChg>
      <pc:sldChg chg="modSp mod">
        <pc:chgData name="Aaron Holly" userId="8ee75320-4c60-4ba6-b7f5-8781a9bac929" providerId="ADAL" clId="{7A7668E9-2165-47F7-8088-EA727331B986}" dt="2024-04-11T11:52:07.948" v="0" actId="20577"/>
        <pc:sldMkLst>
          <pc:docMk/>
          <pc:sldMk cId="2061783620" sldId="2475"/>
        </pc:sldMkLst>
        <pc:spChg chg="mod">
          <ac:chgData name="Aaron Holly" userId="8ee75320-4c60-4ba6-b7f5-8781a9bac929" providerId="ADAL" clId="{7A7668E9-2165-47F7-8088-EA727331B986}" dt="2024-04-11T11:52:07.948" v="0" actId="20577"/>
          <ac:spMkLst>
            <pc:docMk/>
            <pc:sldMk cId="2061783620" sldId="2475"/>
            <ac:spMk id="5" creationId="{94145AE6-7404-D1F1-1F06-0C951CC2F965}"/>
          </ac:spMkLst>
        </pc:spChg>
      </pc:sldChg>
      <pc:sldChg chg="modSp mod">
        <pc:chgData name="Aaron Holly" userId="8ee75320-4c60-4ba6-b7f5-8781a9bac929" providerId="ADAL" clId="{7A7668E9-2165-47F7-8088-EA727331B986}" dt="2024-04-11T15:05:58.996" v="2" actId="20577"/>
        <pc:sldMkLst>
          <pc:docMk/>
          <pc:sldMk cId="2855242535" sldId="3038"/>
        </pc:sldMkLst>
        <pc:spChg chg="mod">
          <ac:chgData name="Aaron Holly" userId="8ee75320-4c60-4ba6-b7f5-8781a9bac929" providerId="ADAL" clId="{7A7668E9-2165-47F7-8088-EA727331B986}" dt="2024-04-11T15:05:58.996" v="2" actId="20577"/>
          <ac:spMkLst>
            <pc:docMk/>
            <pc:sldMk cId="2855242535" sldId="3038"/>
            <ac:spMk id="5" creationId="{C4B87244-3A41-7526-6CFC-E2B90840F9BE}"/>
          </ac:spMkLst>
        </pc:spChg>
      </pc:sldChg>
      <pc:sldChg chg="modSp mod">
        <pc:chgData name="Aaron Holly" userId="8ee75320-4c60-4ba6-b7f5-8781a9bac929" providerId="ADAL" clId="{7A7668E9-2165-47F7-8088-EA727331B986}" dt="2024-04-11T15:00:59.968" v="1" actId="20577"/>
        <pc:sldMkLst>
          <pc:docMk/>
          <pc:sldMk cId="3688260551" sldId="3053"/>
        </pc:sldMkLst>
        <pc:spChg chg="mod">
          <ac:chgData name="Aaron Holly" userId="8ee75320-4c60-4ba6-b7f5-8781a9bac929" providerId="ADAL" clId="{7A7668E9-2165-47F7-8088-EA727331B986}" dt="2024-04-11T15:00:59.968" v="1" actId="20577"/>
          <ac:spMkLst>
            <pc:docMk/>
            <pc:sldMk cId="3688260551" sldId="3053"/>
            <ac:spMk id="5" creationId="{69686B48-FAB0-ABC7-19A8-BCFE281ACEDD}"/>
          </ac:spMkLst>
        </pc:spChg>
      </pc:sldChg>
      <pc:sldChg chg="modSp del mod">
        <pc:chgData name="Aaron Holly" userId="8ee75320-4c60-4ba6-b7f5-8781a9bac929" providerId="ADAL" clId="{7A7668E9-2165-47F7-8088-EA727331B986}" dt="2024-04-11T17:58:26.960" v="20" actId="2696"/>
        <pc:sldMkLst>
          <pc:docMk/>
          <pc:sldMk cId="2643325473" sldId="3060"/>
        </pc:sldMkLst>
        <pc:spChg chg="mod">
          <ac:chgData name="Aaron Holly" userId="8ee75320-4c60-4ba6-b7f5-8781a9bac929" providerId="ADAL" clId="{7A7668E9-2165-47F7-8088-EA727331B986}" dt="2024-04-11T17:58:10.263" v="18" actId="20577"/>
          <ac:spMkLst>
            <pc:docMk/>
            <pc:sldMk cId="2643325473" sldId="3060"/>
            <ac:spMk id="5" creationId="{00000000-0000-0000-0000-000000000000}"/>
          </ac:spMkLst>
        </pc:spChg>
      </pc:sldChg>
      <pc:sldChg chg="modSp mod">
        <pc:chgData name="Aaron Holly" userId="8ee75320-4c60-4ba6-b7f5-8781a9bac929" providerId="ADAL" clId="{7A7668E9-2165-47F7-8088-EA727331B986}" dt="2024-04-11T17:59:07.871" v="37" actId="20577"/>
        <pc:sldMkLst>
          <pc:docMk/>
          <pc:sldMk cId="2130122979" sldId="3061"/>
        </pc:sldMkLst>
        <pc:spChg chg="mod">
          <ac:chgData name="Aaron Holly" userId="8ee75320-4c60-4ba6-b7f5-8781a9bac929" providerId="ADAL" clId="{7A7668E9-2165-47F7-8088-EA727331B986}" dt="2024-04-11T17:59:07.871" v="37" actId="20577"/>
          <ac:spMkLst>
            <pc:docMk/>
            <pc:sldMk cId="2130122979" sldId="3061"/>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4FDA0-BC5D-442E-8891-D27BAC37ED23}"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470F0-F4C5-4CC2-B00E-9E0D5981EF52}" type="slidenum">
              <a:rPr lang="en-US" smtClean="0"/>
              <a:t>‹#›</a:t>
            </a:fld>
            <a:endParaRPr lang="en-US"/>
          </a:p>
        </p:txBody>
      </p:sp>
    </p:spTree>
    <p:extLst>
      <p:ext uri="{BB962C8B-B14F-4D97-AF65-F5344CB8AC3E}">
        <p14:creationId xmlns:p14="http://schemas.microsoft.com/office/powerpoint/2010/main" val="3810450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who buys a piece of property has certain rights that come with that property. These rights fit generally into your right to hold, rent, or sell property, and the right to develop within certain limits as determined through your property’s zoning.</a:t>
            </a:r>
          </a:p>
        </p:txBody>
      </p:sp>
      <p:sp>
        <p:nvSpPr>
          <p:cNvPr id="4" name="Slide Number Placeholder 3"/>
          <p:cNvSpPr>
            <a:spLocks noGrp="1"/>
          </p:cNvSpPr>
          <p:nvPr>
            <p:ph type="sldNum" sz="quarter" idx="10"/>
          </p:nvPr>
        </p:nvSpPr>
        <p:spPr/>
        <p:txBody>
          <a:bodyPr/>
          <a:lstStyle/>
          <a:p>
            <a:fld id="{023FFEE5-3B13-4B09-9E5F-9055A7AE3B30}" type="slidenum">
              <a:rPr lang="en-US" smtClean="0"/>
              <a:pPr/>
              <a:t>3</a:t>
            </a:fld>
            <a:endParaRPr lang="en-US"/>
          </a:p>
        </p:txBody>
      </p:sp>
    </p:spTree>
    <p:extLst>
      <p:ext uri="{BB962C8B-B14F-4D97-AF65-F5344CB8AC3E}">
        <p14:creationId xmlns:p14="http://schemas.microsoft.com/office/powerpoint/2010/main" val="16180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Zoning not only protects your rights as a land owner, but zoning is also used to protect your rights as a neighbor. It can set limits on the types of uses and shapes and sizes that are allowed next door to you.</a:t>
            </a:r>
          </a:p>
        </p:txBody>
      </p:sp>
      <p:sp>
        <p:nvSpPr>
          <p:cNvPr id="4" name="Slide Number Placeholder 3"/>
          <p:cNvSpPr>
            <a:spLocks noGrp="1"/>
          </p:cNvSpPr>
          <p:nvPr>
            <p:ph type="sldNum" sz="quarter" idx="10"/>
          </p:nvPr>
        </p:nvSpPr>
        <p:spPr/>
        <p:txBody>
          <a:bodyPr/>
          <a:lstStyle/>
          <a:p>
            <a:fld id="{023FFEE5-3B13-4B09-9E5F-9055A7AE3B30}" type="slidenum">
              <a:rPr lang="en-US" smtClean="0"/>
              <a:pPr/>
              <a:t>4</a:t>
            </a:fld>
            <a:endParaRPr lang="en-US"/>
          </a:p>
        </p:txBody>
      </p:sp>
    </p:spTree>
    <p:extLst>
      <p:ext uri="{BB962C8B-B14F-4D97-AF65-F5344CB8AC3E}">
        <p14:creationId xmlns:p14="http://schemas.microsoft.com/office/powerpoint/2010/main" val="4084784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Zoning gives owners a reasonable expectation about how nearby property will be used. Without zoning, a neighbor might use property in a way that detracts from the peaceful enjoyment of your own home. For example, a jackhammer factory. </a:t>
            </a:r>
          </a:p>
        </p:txBody>
      </p:sp>
      <p:sp>
        <p:nvSpPr>
          <p:cNvPr id="4" name="Slide Number Placeholder 3"/>
          <p:cNvSpPr>
            <a:spLocks noGrp="1"/>
          </p:cNvSpPr>
          <p:nvPr>
            <p:ph type="sldNum" sz="quarter" idx="10"/>
          </p:nvPr>
        </p:nvSpPr>
        <p:spPr/>
        <p:txBody>
          <a:bodyPr/>
          <a:lstStyle/>
          <a:p>
            <a:fld id="{023FFEE5-3B13-4B09-9E5F-9055A7AE3B30}" type="slidenum">
              <a:rPr lang="en-US" smtClean="0"/>
              <a:pPr/>
              <a:t>5</a:t>
            </a:fld>
            <a:endParaRPr lang="en-US"/>
          </a:p>
        </p:txBody>
      </p:sp>
    </p:spTree>
    <p:extLst>
      <p:ext uri="{BB962C8B-B14F-4D97-AF65-F5344CB8AC3E}">
        <p14:creationId xmlns:p14="http://schemas.microsoft.com/office/powerpoint/2010/main" val="390379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 bulky tower, or, say, a slaughterhouse. Any of these land uses or sizes or shapes of buildings might have an impact on how nearby property could be used. That’s why most cities have rules about these things. </a:t>
            </a:r>
          </a:p>
        </p:txBody>
      </p:sp>
      <p:sp>
        <p:nvSpPr>
          <p:cNvPr id="4" name="Slide Number Placeholder 3"/>
          <p:cNvSpPr>
            <a:spLocks noGrp="1"/>
          </p:cNvSpPr>
          <p:nvPr>
            <p:ph type="sldNum" sz="quarter" idx="10"/>
          </p:nvPr>
        </p:nvSpPr>
        <p:spPr/>
        <p:txBody>
          <a:bodyPr/>
          <a:lstStyle/>
          <a:p>
            <a:fld id="{023FFEE5-3B13-4B09-9E5F-9055A7AE3B30}" type="slidenum">
              <a:rPr lang="en-US" smtClean="0"/>
              <a:pPr/>
              <a:t>6</a:t>
            </a:fld>
            <a:endParaRPr lang="en-US"/>
          </a:p>
        </p:txBody>
      </p:sp>
    </p:spTree>
    <p:extLst>
      <p:ext uri="{BB962C8B-B14F-4D97-AF65-F5344CB8AC3E}">
        <p14:creationId xmlns:p14="http://schemas.microsoft.com/office/powerpoint/2010/main" val="125029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zoning can regulate the use, size, and shape of buildings. </a:t>
            </a:r>
          </a:p>
          <a:p>
            <a:r>
              <a:rPr lang="en-US" dirty="0"/>
              <a:t>What it cannot do is regulate construction techniques and materials, determine whether a property is rented or home-owner occupied, littering, trash, crime, or how a property is maintained. </a:t>
            </a:r>
          </a:p>
        </p:txBody>
      </p:sp>
      <p:sp>
        <p:nvSpPr>
          <p:cNvPr id="4" name="Slide Number Placeholder 3"/>
          <p:cNvSpPr>
            <a:spLocks noGrp="1"/>
          </p:cNvSpPr>
          <p:nvPr>
            <p:ph type="sldNum" sz="quarter" idx="10"/>
          </p:nvPr>
        </p:nvSpPr>
        <p:spPr/>
        <p:txBody>
          <a:bodyPr/>
          <a:lstStyle/>
          <a:p>
            <a:fld id="{023FFEE5-3B13-4B09-9E5F-9055A7AE3B30}" type="slidenum">
              <a:rPr lang="en-US" smtClean="0"/>
              <a:pPr/>
              <a:t>7</a:t>
            </a:fld>
            <a:endParaRPr lang="en-US"/>
          </a:p>
        </p:txBody>
      </p:sp>
    </p:spTree>
    <p:extLst>
      <p:ext uri="{BB962C8B-B14F-4D97-AF65-F5344CB8AC3E}">
        <p14:creationId xmlns:p14="http://schemas.microsoft.com/office/powerpoint/2010/main" val="262072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parts to zoning. The first is a map that shows where each district is.</a:t>
            </a:r>
          </a:p>
          <a:p>
            <a:endParaRPr lang="en-US" dirty="0"/>
          </a:p>
          <a:p>
            <a:r>
              <a:rPr lang="en-US" dirty="0"/>
              <a:t>Philadelphia’s zoning is generally set up to separate uses and scales of uses (ex. Dense commercial in Center City, University City, and near industrial parks, Industrial along our rivers and in industrial parks, residential is clustered with neighborhood serving uses. These districts can get changed over time by City Council, but some of these zoning classifications haven’t been changed in years. But we’ll get back to that later.</a:t>
            </a:r>
          </a:p>
        </p:txBody>
      </p:sp>
      <p:sp>
        <p:nvSpPr>
          <p:cNvPr id="4" name="Slide Number Placeholder 3"/>
          <p:cNvSpPr>
            <a:spLocks noGrp="1"/>
          </p:cNvSpPr>
          <p:nvPr>
            <p:ph type="sldNum" sz="quarter" idx="10"/>
          </p:nvPr>
        </p:nvSpPr>
        <p:spPr/>
        <p:txBody>
          <a:bodyPr/>
          <a:lstStyle/>
          <a:p>
            <a:fld id="{023FFEE5-3B13-4B09-9E5F-9055A7AE3B30}" type="slidenum">
              <a:rPr lang="en-US" smtClean="0"/>
              <a:pPr/>
              <a:t>8</a:t>
            </a:fld>
            <a:endParaRPr lang="en-US"/>
          </a:p>
        </p:txBody>
      </p:sp>
    </p:spTree>
    <p:extLst>
      <p:ext uri="{BB962C8B-B14F-4D97-AF65-F5344CB8AC3E}">
        <p14:creationId xmlns:p14="http://schemas.microsoft.com/office/powerpoint/2010/main" val="60951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6EE3-76D0-C070-8900-923BB1CCA1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EB9A3F-D4BC-21FC-59E4-1404AA44D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65B7BD-BEEE-6985-8E95-8BE7B9193F2A}"/>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5" name="Footer Placeholder 4">
            <a:extLst>
              <a:ext uri="{FF2B5EF4-FFF2-40B4-BE49-F238E27FC236}">
                <a16:creationId xmlns:a16="http://schemas.microsoft.com/office/drawing/2014/main" id="{62CAE0EF-5D34-2252-DD1B-1493F0344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8DF1E-889F-3BEE-C555-9DB83D19138D}"/>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332099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4AD1-C433-220D-1581-1203DF260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A92CC-3435-6FD6-F1C0-DBDB76A613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E2230-3DFC-4F88-62B6-62E9174F9EF8}"/>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5" name="Footer Placeholder 4">
            <a:extLst>
              <a:ext uri="{FF2B5EF4-FFF2-40B4-BE49-F238E27FC236}">
                <a16:creationId xmlns:a16="http://schemas.microsoft.com/office/drawing/2014/main" id="{179797D2-5BA1-32AB-0B47-576FB007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4396B-862A-D15D-ABFB-E544DBD40E17}"/>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2428868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7A57E-6BC3-F29B-236E-AFEE321C81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63AC80-C104-63F4-EB0B-B03FB80B1E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995EA-71E3-DD03-F99B-2B5BC9C70157}"/>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5" name="Footer Placeholder 4">
            <a:extLst>
              <a:ext uri="{FF2B5EF4-FFF2-40B4-BE49-F238E27FC236}">
                <a16:creationId xmlns:a16="http://schemas.microsoft.com/office/drawing/2014/main" id="{41B54377-99CC-76F7-6385-A3FBA3743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9E34A-86CD-815D-2052-9D89D69DECB4}"/>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241497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Shape 10"/>
        <p:cNvGrpSpPr/>
        <p:nvPr/>
      </p:nvGrpSpPr>
      <p:grpSpPr>
        <a:xfrm>
          <a:off x="0" y="0"/>
          <a:ext cx="0" cy="0"/>
          <a:chOff x="0" y="0"/>
          <a:chExt cx="0" cy="0"/>
        </a:xfrm>
      </p:grpSpPr>
      <p:sp>
        <p:nvSpPr>
          <p:cNvPr id="2" name="Shape 7" descr="This text box is the heading on the page.">
            <a:extLst>
              <a:ext uri="{FF2B5EF4-FFF2-40B4-BE49-F238E27FC236}">
                <a16:creationId xmlns:a16="http://schemas.microsoft.com/office/drawing/2014/main" id="{D2647621-FE5B-BA8B-E482-E11C49005C6E}"/>
              </a:ext>
            </a:extLst>
          </p:cNvPr>
          <p:cNvSpPr txBox="1">
            <a:spLocks noGrp="1"/>
          </p:cNvSpPr>
          <p:nvPr>
            <p:ph type="title"/>
          </p:nvPr>
        </p:nvSpPr>
        <p:spPr>
          <a:xfrm>
            <a:off x="1558067" y="491767"/>
            <a:ext cx="9851244" cy="763600"/>
          </a:xfrm>
          <a:prstGeom prst="rect">
            <a:avLst/>
          </a:prstGeom>
          <a:noFill/>
          <a:ln>
            <a:noFill/>
          </a:ln>
        </p:spPr>
        <p:txBody>
          <a:bodyPr lIns="91425" tIns="91425" rIns="91425" bIns="91425" anchor="t" anchorCtr="0"/>
          <a:lstStyle>
            <a:lvl1pPr lvl="0" rtl="0">
              <a:spcBef>
                <a:spcPts val="0"/>
              </a:spcBef>
              <a:buClr>
                <a:srgbClr val="444444"/>
              </a:buClr>
              <a:buSzPct val="100000"/>
              <a:buFont typeface="Montserrat"/>
              <a:buNone/>
              <a:defRPr sz="2400">
                <a:solidFill>
                  <a:srgbClr val="444444"/>
                </a:solidFill>
                <a:latin typeface="Montserrat"/>
                <a:ea typeface="Montserrat"/>
                <a:cs typeface="Montserrat"/>
                <a:sym typeface="Montserrat"/>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dirty="0"/>
          </a:p>
        </p:txBody>
      </p:sp>
      <p:sp>
        <p:nvSpPr>
          <p:cNvPr id="4" name="Shape 8" descr="This text box includes body copy on the page. ">
            <a:extLst>
              <a:ext uri="{FF2B5EF4-FFF2-40B4-BE49-F238E27FC236}">
                <a16:creationId xmlns:a16="http://schemas.microsoft.com/office/drawing/2014/main" id="{47C2748C-B3D9-465A-F887-EE2A5FB7C5C0}"/>
              </a:ext>
            </a:extLst>
          </p:cNvPr>
          <p:cNvSpPr txBox="1">
            <a:spLocks noGrp="1"/>
          </p:cNvSpPr>
          <p:nvPr>
            <p:ph idx="1"/>
          </p:nvPr>
        </p:nvSpPr>
        <p:spPr>
          <a:xfrm>
            <a:off x="1555311" y="1357279"/>
            <a:ext cx="9854000" cy="4453287"/>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dirty="0"/>
          </a:p>
        </p:txBody>
      </p:sp>
      <p:sp>
        <p:nvSpPr>
          <p:cNvPr id="6" name="Rectangle 5">
            <a:extLst>
              <a:ext uri="{FF2B5EF4-FFF2-40B4-BE49-F238E27FC236}">
                <a16:creationId xmlns:a16="http://schemas.microsoft.com/office/drawing/2014/main" id="{B3F64DF8-AE18-9668-357B-8422D2CC0257}"/>
              </a:ext>
            </a:extLst>
          </p:cNvPr>
          <p:cNvSpPr/>
          <p:nvPr userDrawn="1"/>
        </p:nvSpPr>
        <p:spPr>
          <a:xfrm>
            <a:off x="508958" y="396815"/>
            <a:ext cx="905774" cy="5434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7535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ENING / CLOSING">
    <p:spTree>
      <p:nvGrpSpPr>
        <p:cNvPr id="1" name=""/>
        <p:cNvGrpSpPr/>
        <p:nvPr/>
      </p:nvGrpSpPr>
      <p:grpSpPr>
        <a:xfrm>
          <a:off x="0" y="0"/>
          <a:ext cx="0" cy="0"/>
          <a:chOff x="0" y="0"/>
          <a:chExt cx="0" cy="0"/>
        </a:xfrm>
      </p:grpSpPr>
      <p:pic>
        <p:nvPicPr>
          <p:cNvPr id="6" name="Picture 2" descr="P:\Common\Commission Logos\PCPC_gray.jpg"/>
          <p:cNvPicPr>
            <a:picLocks noChangeAspect="1" noChangeArrowheads="1"/>
          </p:cNvPicPr>
          <p:nvPr userDrawn="1"/>
        </p:nvPicPr>
        <p:blipFill>
          <a:blip r:embed="rId2" cstate="print"/>
          <a:srcRect l="6507" t="6472" r="6502" b="5520"/>
          <a:stretch>
            <a:fillRect/>
          </a:stretch>
        </p:blipFill>
        <p:spPr bwMode="auto">
          <a:xfrm>
            <a:off x="1765300" y="1235075"/>
            <a:ext cx="3431693" cy="2603905"/>
          </a:xfrm>
          <a:prstGeom prst="rect">
            <a:avLst/>
          </a:prstGeom>
          <a:noFill/>
        </p:spPr>
      </p:pic>
      <p:sp>
        <p:nvSpPr>
          <p:cNvPr id="7" name="Rectangle 6"/>
          <p:cNvSpPr/>
          <p:nvPr userDrawn="1"/>
        </p:nvSpPr>
        <p:spPr>
          <a:xfrm>
            <a:off x="1765300" y="4116389"/>
            <a:ext cx="8689915" cy="455612"/>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2A6"/>
                </a:solidFill>
                <a:effectLst/>
                <a:uLnTx/>
                <a:uFillTx/>
                <a:latin typeface="Myriad Pro" panose="020B0503030403020204" pitchFamily="34" charset="0"/>
                <a:ea typeface="+mn-ea"/>
                <a:cs typeface="+mn-cs"/>
              </a:rPr>
              <a:t>Philadelphia City Planning Commission</a:t>
            </a:r>
          </a:p>
        </p:txBody>
      </p:sp>
    </p:spTree>
    <p:extLst>
      <p:ext uri="{BB962C8B-B14F-4D97-AF65-F5344CB8AC3E}">
        <p14:creationId xmlns:p14="http://schemas.microsoft.com/office/powerpoint/2010/main" val="376294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C DIR REPORT">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4" name="Picture 2" descr="P:\Common\Commission Logos\PCPC_gray.jpg"/>
          <p:cNvPicPr>
            <a:picLocks noChangeAspect="1" noChangeArrowheads="1"/>
          </p:cNvPicPr>
          <p:nvPr userDrawn="1"/>
        </p:nvPicPr>
        <p:blipFill>
          <a:blip r:embed="rId2" cstate="print"/>
          <a:srcRect l="6507" t="6472" r="6502" b="5520"/>
          <a:stretch>
            <a:fillRect/>
          </a:stretch>
        </p:blipFill>
        <p:spPr bwMode="auto">
          <a:xfrm>
            <a:off x="155501" y="119593"/>
            <a:ext cx="1470099" cy="1115482"/>
          </a:xfrm>
          <a:prstGeom prst="rect">
            <a:avLst/>
          </a:prstGeom>
          <a:noFill/>
        </p:spPr>
      </p:pic>
    </p:spTree>
    <p:extLst>
      <p:ext uri="{BB962C8B-B14F-4D97-AF65-F5344CB8AC3E}">
        <p14:creationId xmlns:p14="http://schemas.microsoft.com/office/powerpoint/2010/main" val="260518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_PCPC">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4" name="Picture 2" descr="P:\Common\Commission Logos\PCPC_gray.jpg"/>
          <p:cNvPicPr>
            <a:picLocks noChangeAspect="1" noChangeArrowheads="1"/>
          </p:cNvPicPr>
          <p:nvPr userDrawn="1"/>
        </p:nvPicPr>
        <p:blipFill>
          <a:blip r:embed="rId2" cstate="print"/>
          <a:srcRect l="6507" t="6472" r="6502" b="5520"/>
          <a:stretch>
            <a:fillRect/>
          </a:stretch>
        </p:blipFill>
        <p:spPr bwMode="auto">
          <a:xfrm>
            <a:off x="155501" y="119593"/>
            <a:ext cx="1470099" cy="1115482"/>
          </a:xfrm>
          <a:prstGeom prst="rect">
            <a:avLst/>
          </a:prstGeom>
          <a:noFill/>
        </p:spPr>
      </p:pic>
      <p:pic>
        <p:nvPicPr>
          <p:cNvPr id="5" name="Picture 4" descr="C:\Documents and Settings\litwini1\Desktop\Base Map for PPT_test.png"/>
          <p:cNvPicPr>
            <a:picLocks noChangeAspect="1" noChangeArrowheads="1"/>
          </p:cNvPicPr>
          <p:nvPr userDrawn="1"/>
        </p:nvPicPr>
        <p:blipFill>
          <a:blip r:embed="rId3"/>
          <a:srcRect l="3577" t="-333" r="7472" b="6704"/>
          <a:stretch>
            <a:fillRect/>
          </a:stretch>
        </p:blipFill>
        <p:spPr bwMode="auto">
          <a:xfrm>
            <a:off x="8882547" y="4116389"/>
            <a:ext cx="3309453" cy="2741611"/>
          </a:xfrm>
          <a:prstGeom prst="rect">
            <a:avLst/>
          </a:prstGeom>
          <a:noFill/>
        </p:spPr>
      </p:pic>
    </p:spTree>
    <p:extLst>
      <p:ext uri="{BB962C8B-B14F-4D97-AF65-F5344CB8AC3E}">
        <p14:creationId xmlns:p14="http://schemas.microsoft.com/office/powerpoint/2010/main" val="245836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FF RECOMMENDATION">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4" name="Picture 2" descr="P:\Common\Commission Logos\PCPC_gray.jpg"/>
          <p:cNvPicPr>
            <a:picLocks noChangeAspect="1" noChangeArrowheads="1"/>
          </p:cNvPicPr>
          <p:nvPr userDrawn="1"/>
        </p:nvPicPr>
        <p:blipFill>
          <a:blip r:embed="rId2" cstate="print"/>
          <a:srcRect l="6507" t="6472" r="6502" b="5520"/>
          <a:stretch>
            <a:fillRect/>
          </a:stretch>
        </p:blipFill>
        <p:spPr bwMode="auto">
          <a:xfrm>
            <a:off x="155501" y="119593"/>
            <a:ext cx="1470099" cy="1115482"/>
          </a:xfrm>
          <a:prstGeom prst="rect">
            <a:avLst/>
          </a:prstGeom>
          <a:noFill/>
        </p:spPr>
      </p:pic>
    </p:spTree>
    <p:extLst>
      <p:ext uri="{BB962C8B-B14F-4D97-AF65-F5344CB8AC3E}">
        <p14:creationId xmlns:p14="http://schemas.microsoft.com/office/powerpoint/2010/main" val="3860046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_CDR">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5" name="Picture 4" descr="P:\Common\Commission Logos\Logo_cdr_penn.jpg"/>
          <p:cNvPicPr>
            <a:picLocks noChangeAspect="1" noChangeArrowheads="1"/>
          </p:cNvPicPr>
          <p:nvPr userDrawn="1"/>
        </p:nvPicPr>
        <p:blipFill>
          <a:blip r:embed="rId2" cstate="print"/>
          <a:srcRect l="33" t="341" r="108"/>
          <a:stretch>
            <a:fillRect/>
          </a:stretch>
        </p:blipFill>
        <p:spPr bwMode="auto">
          <a:xfrm>
            <a:off x="163866" y="116073"/>
            <a:ext cx="1474737" cy="1119003"/>
          </a:xfrm>
          <a:prstGeom prst="rect">
            <a:avLst/>
          </a:prstGeom>
          <a:noFill/>
        </p:spPr>
      </p:pic>
      <p:pic>
        <p:nvPicPr>
          <p:cNvPr id="7" name="Picture 4" descr="C:\Documents and Settings\litwini1\Desktop\Base Map for PPT_test.png"/>
          <p:cNvPicPr>
            <a:picLocks noChangeAspect="1" noChangeArrowheads="1"/>
          </p:cNvPicPr>
          <p:nvPr userDrawn="1"/>
        </p:nvPicPr>
        <p:blipFill>
          <a:blip r:embed="rId3"/>
          <a:srcRect l="3577" t="-333" r="7472" b="6704"/>
          <a:stretch>
            <a:fillRect/>
          </a:stretch>
        </p:blipFill>
        <p:spPr bwMode="auto">
          <a:xfrm>
            <a:off x="8882547" y="4116389"/>
            <a:ext cx="3309453" cy="2741611"/>
          </a:xfrm>
          <a:prstGeom prst="rect">
            <a:avLst/>
          </a:prstGeom>
          <a:noFill/>
        </p:spPr>
      </p:pic>
    </p:spTree>
    <p:extLst>
      <p:ext uri="{BB962C8B-B14F-4D97-AF65-F5344CB8AC3E}">
        <p14:creationId xmlns:p14="http://schemas.microsoft.com/office/powerpoint/2010/main" val="421556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DR MTG RESULTS">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5" name="Picture 4" descr="P:\Common\Commission Logos\Logo_cdr_penn.jpg"/>
          <p:cNvPicPr>
            <a:picLocks noChangeAspect="1" noChangeArrowheads="1"/>
          </p:cNvPicPr>
          <p:nvPr userDrawn="1"/>
        </p:nvPicPr>
        <p:blipFill>
          <a:blip r:embed="rId2" cstate="print"/>
          <a:srcRect l="33" t="341" r="108"/>
          <a:stretch>
            <a:fillRect/>
          </a:stretch>
        </p:blipFill>
        <p:spPr bwMode="auto">
          <a:xfrm>
            <a:off x="163866" y="116073"/>
            <a:ext cx="1474737" cy="1119003"/>
          </a:xfrm>
          <a:prstGeom prst="rect">
            <a:avLst/>
          </a:prstGeom>
          <a:noFill/>
        </p:spPr>
      </p:pic>
    </p:spTree>
    <p:extLst>
      <p:ext uri="{BB962C8B-B14F-4D97-AF65-F5344CB8AC3E}">
        <p14:creationId xmlns:p14="http://schemas.microsoft.com/office/powerpoint/2010/main" val="3157945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NTRO_CDR">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5" name="Picture 4" descr="P:\Common\Commission Logos\Logo_cdr_penn.jpg"/>
          <p:cNvPicPr>
            <a:picLocks noChangeAspect="1" noChangeArrowheads="1"/>
          </p:cNvPicPr>
          <p:nvPr userDrawn="1"/>
        </p:nvPicPr>
        <p:blipFill>
          <a:blip r:embed="rId2" cstate="print"/>
          <a:srcRect l="33" t="341" r="108"/>
          <a:stretch>
            <a:fillRect/>
          </a:stretch>
        </p:blipFill>
        <p:spPr bwMode="auto">
          <a:xfrm>
            <a:off x="163866" y="116073"/>
            <a:ext cx="1474737" cy="1119003"/>
          </a:xfrm>
          <a:prstGeom prst="rect">
            <a:avLst/>
          </a:prstGeom>
          <a:noFill/>
        </p:spPr>
      </p:pic>
      <p:pic>
        <p:nvPicPr>
          <p:cNvPr id="6" name="Picture 5" descr="context_grey.jpg"/>
          <p:cNvPicPr>
            <a:picLocks noChangeAspect="1"/>
          </p:cNvPicPr>
          <p:nvPr userDrawn="1"/>
        </p:nvPicPr>
        <p:blipFill>
          <a:blip r:embed="rId3" cstate="print"/>
          <a:stretch>
            <a:fillRect/>
          </a:stretch>
        </p:blipFill>
        <p:spPr>
          <a:xfrm>
            <a:off x="6908800" y="2575868"/>
            <a:ext cx="5283200" cy="4282133"/>
          </a:xfrm>
          <a:prstGeom prst="rect">
            <a:avLst/>
          </a:prstGeom>
        </p:spPr>
      </p:pic>
    </p:spTree>
    <p:extLst>
      <p:ext uri="{BB962C8B-B14F-4D97-AF65-F5344CB8AC3E}">
        <p14:creationId xmlns:p14="http://schemas.microsoft.com/office/powerpoint/2010/main" val="100352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05CE-2BAB-B077-1A94-5A4A16D0E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0C2C25-C291-C8DE-6CD3-64FF9AAB22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75B7E-9A55-DBBE-B7EC-A0611EF36B17}"/>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5" name="Footer Placeholder 4">
            <a:extLst>
              <a:ext uri="{FF2B5EF4-FFF2-40B4-BE49-F238E27FC236}">
                <a16:creationId xmlns:a16="http://schemas.microsoft.com/office/drawing/2014/main" id="{6DAD11A6-3265-B4E3-F929-D62EAD247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E1627-C093-C239-10BF-E36FA37230BE}"/>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1100522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TE CON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7484" y="1238251"/>
            <a:ext cx="10972800" cy="5159375"/>
          </a:xfrm>
          <a:prstGeom prst="rect">
            <a:avLst/>
          </a:prstGeom>
          <a:solidFill>
            <a:srgbClr val="9FDBEB"/>
          </a:solidFill>
        </p:spPr>
        <p:txBody>
          <a:bodyPr/>
          <a:lstStyle/>
          <a:p>
            <a:endParaRPr lang="en-US" dirty="0"/>
          </a:p>
        </p:txBody>
      </p:sp>
      <p:sp>
        <p:nvSpPr>
          <p:cNvPr id="5" name="Rectangle 4"/>
          <p:cNvSpPr/>
          <p:nvPr userDrawn="1"/>
        </p:nvSpPr>
        <p:spPr>
          <a:xfrm>
            <a:off x="607484" y="458789"/>
            <a:ext cx="10972800" cy="776287"/>
          </a:xfrm>
          <a:prstGeom prst="rect">
            <a:avLst/>
          </a:prstGeom>
          <a:noFill/>
        </p:spPr>
        <p:txBody>
          <a:bodyPr wrap="square" lIns="0" tIns="0" rIns="0" bIns="0" anchor="ctr" anchorCtr="0">
            <a:noAutofit/>
          </a:bodyPr>
          <a:lstStyle/>
          <a:p>
            <a:r>
              <a:rPr lang="en-US" sz="3200" b="1" dirty="0">
                <a:solidFill>
                  <a:srgbClr val="0072A6"/>
                </a:solidFill>
                <a:latin typeface="Myriad Pro" panose="020B0503030403020204" pitchFamily="34" charset="0"/>
              </a:rPr>
              <a:t>SITE CONTEXT</a:t>
            </a:r>
            <a:endParaRPr lang="en-US" sz="3200" dirty="0">
              <a:solidFill>
                <a:srgbClr val="0072A6"/>
              </a:solidFill>
              <a:latin typeface="Myriad Pro" panose="020B0503030403020204" pitchFamily="34" charset="0"/>
            </a:endParaRPr>
          </a:p>
        </p:txBody>
      </p:sp>
    </p:spTree>
    <p:extLst>
      <p:ext uri="{BB962C8B-B14F-4D97-AF65-F5344CB8AC3E}">
        <p14:creationId xmlns:p14="http://schemas.microsoft.com/office/powerpoint/2010/main" val="3650958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ISTING ZONIN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7484" y="1238251"/>
            <a:ext cx="10972800" cy="5159375"/>
          </a:xfrm>
          <a:prstGeom prst="rect">
            <a:avLst/>
          </a:prstGeom>
          <a:solidFill>
            <a:srgbClr val="9FDBEB"/>
          </a:solidFill>
        </p:spPr>
        <p:txBody>
          <a:bodyPr/>
          <a:lstStyle/>
          <a:p>
            <a:endParaRPr lang="en-US"/>
          </a:p>
        </p:txBody>
      </p:sp>
      <p:sp>
        <p:nvSpPr>
          <p:cNvPr id="5" name="Rectangle 4"/>
          <p:cNvSpPr/>
          <p:nvPr userDrawn="1"/>
        </p:nvSpPr>
        <p:spPr>
          <a:xfrm>
            <a:off x="607484" y="458789"/>
            <a:ext cx="10972800" cy="776287"/>
          </a:xfrm>
          <a:prstGeom prst="rect">
            <a:avLst/>
          </a:prstGeom>
          <a:noFill/>
        </p:spPr>
        <p:txBody>
          <a:bodyPr wrap="square" lIns="0" tIns="0" rIns="0" bIns="0" anchor="ctr" anchorCtr="0">
            <a:noAutofit/>
          </a:bodyPr>
          <a:lstStyle/>
          <a:p>
            <a:r>
              <a:rPr lang="en-US" sz="3200" b="1" dirty="0">
                <a:solidFill>
                  <a:srgbClr val="0072A6"/>
                </a:solidFill>
                <a:latin typeface="Myriad Pro" panose="020B0503030403020204" pitchFamily="34" charset="0"/>
              </a:rPr>
              <a:t>EXISTING ZONING</a:t>
            </a:r>
            <a:endParaRPr lang="en-US" sz="3200" dirty="0">
              <a:solidFill>
                <a:srgbClr val="0072A6"/>
              </a:solidFill>
              <a:latin typeface="Myriad Pro" panose="020B0503030403020204" pitchFamily="34" charset="0"/>
            </a:endParaRPr>
          </a:p>
        </p:txBody>
      </p:sp>
    </p:spTree>
    <p:extLst>
      <p:ext uri="{BB962C8B-B14F-4D97-AF65-F5344CB8AC3E}">
        <p14:creationId xmlns:p14="http://schemas.microsoft.com/office/powerpoint/2010/main" val="2150915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XISTING ZONIN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7484" y="1238251"/>
            <a:ext cx="10972800" cy="5159375"/>
          </a:xfrm>
          <a:prstGeom prst="rect">
            <a:avLst/>
          </a:prstGeom>
          <a:solidFill>
            <a:srgbClr val="9FDBEB"/>
          </a:solidFill>
        </p:spPr>
        <p:txBody>
          <a:bodyPr/>
          <a:lstStyle/>
          <a:p>
            <a:endParaRPr lang="en-US"/>
          </a:p>
        </p:txBody>
      </p:sp>
      <p:sp>
        <p:nvSpPr>
          <p:cNvPr id="5" name="Rectangle 4"/>
          <p:cNvSpPr/>
          <p:nvPr userDrawn="1"/>
        </p:nvSpPr>
        <p:spPr>
          <a:xfrm>
            <a:off x="607484" y="458789"/>
            <a:ext cx="10972800" cy="776287"/>
          </a:xfrm>
          <a:prstGeom prst="rect">
            <a:avLst/>
          </a:prstGeom>
          <a:noFill/>
        </p:spPr>
        <p:txBody>
          <a:bodyPr wrap="square" lIns="0" tIns="0" rIns="0" bIns="0" anchor="ctr" anchorCtr="0">
            <a:noAutofit/>
          </a:bodyPr>
          <a:lstStyle/>
          <a:p>
            <a:r>
              <a:rPr lang="en-US" sz="3200" b="1" dirty="0">
                <a:solidFill>
                  <a:srgbClr val="0072A6"/>
                </a:solidFill>
                <a:latin typeface="Myriad Pro" panose="020B0503030403020204" pitchFamily="34" charset="0"/>
              </a:rPr>
              <a:t>EXISTING LAND USE</a:t>
            </a:r>
            <a:endParaRPr lang="en-US" sz="3200" dirty="0">
              <a:solidFill>
                <a:srgbClr val="0072A6"/>
              </a:solidFill>
              <a:latin typeface="Myriad Pro" panose="020B0503030403020204" pitchFamily="34" charset="0"/>
            </a:endParaRPr>
          </a:p>
        </p:txBody>
      </p:sp>
    </p:spTree>
    <p:extLst>
      <p:ext uri="{BB962C8B-B14F-4D97-AF65-F5344CB8AC3E}">
        <p14:creationId xmlns:p14="http://schemas.microsoft.com/office/powerpoint/2010/main" val="2620689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JECT SUMMARY">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607484" y="1238251"/>
            <a:ext cx="10972800" cy="5159375"/>
          </a:xfrm>
          <a:prstGeom prst="rect">
            <a:avLst/>
          </a:prstGeom>
          <a:solidFill>
            <a:srgbClr val="9FDBEB"/>
          </a:solidFill>
        </p:spPr>
        <p:txBody>
          <a:bodyPr/>
          <a:lstStyle/>
          <a:p>
            <a:endParaRPr lang="en-US"/>
          </a:p>
        </p:txBody>
      </p:sp>
      <p:sp>
        <p:nvSpPr>
          <p:cNvPr id="5" name="Rectangle 4"/>
          <p:cNvSpPr/>
          <p:nvPr userDrawn="1"/>
        </p:nvSpPr>
        <p:spPr>
          <a:xfrm>
            <a:off x="607484" y="458789"/>
            <a:ext cx="10972800" cy="776287"/>
          </a:xfrm>
          <a:prstGeom prst="rect">
            <a:avLst/>
          </a:prstGeom>
          <a:noFill/>
        </p:spPr>
        <p:txBody>
          <a:bodyPr wrap="square" lIns="0" tIns="0" rIns="0" bIns="0" anchor="ctr" anchorCtr="0">
            <a:noAutofit/>
          </a:bodyPr>
          <a:lstStyle/>
          <a:p>
            <a:r>
              <a:rPr lang="en-US" sz="3200" b="1" dirty="0">
                <a:solidFill>
                  <a:srgbClr val="0072A6"/>
                </a:solidFill>
                <a:latin typeface="Myriad Pro" panose="020B0503030403020204" pitchFamily="34" charset="0"/>
              </a:rPr>
              <a:t>PROJECT SUMMARY</a:t>
            </a:r>
            <a:endParaRPr lang="en-US" sz="3200" dirty="0">
              <a:solidFill>
                <a:srgbClr val="0072A6"/>
              </a:solidFill>
              <a:latin typeface="Myriad Pro" panose="020B0503030403020204" pitchFamily="34" charset="0"/>
            </a:endParaRPr>
          </a:p>
        </p:txBody>
      </p:sp>
    </p:spTree>
    <p:extLst>
      <p:ext uri="{BB962C8B-B14F-4D97-AF65-F5344CB8AC3E}">
        <p14:creationId xmlns:p14="http://schemas.microsoft.com/office/powerpoint/2010/main" val="4239853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OJECT SUMMARY">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607484" y="1238251"/>
            <a:ext cx="10972800" cy="5159375"/>
          </a:xfrm>
          <a:prstGeom prst="rect">
            <a:avLst/>
          </a:prstGeom>
          <a:solidFill>
            <a:srgbClr val="9FDBEB"/>
          </a:solidFill>
        </p:spPr>
        <p:txBody>
          <a:bodyPr/>
          <a:lstStyle/>
          <a:p>
            <a:endParaRPr lang="en-US"/>
          </a:p>
        </p:txBody>
      </p:sp>
      <p:sp>
        <p:nvSpPr>
          <p:cNvPr id="5" name="Rectangle 4"/>
          <p:cNvSpPr/>
          <p:nvPr userDrawn="1"/>
        </p:nvSpPr>
        <p:spPr>
          <a:xfrm>
            <a:off x="607484" y="458789"/>
            <a:ext cx="10972800" cy="776287"/>
          </a:xfrm>
          <a:prstGeom prst="rect">
            <a:avLst/>
          </a:prstGeom>
          <a:noFill/>
        </p:spPr>
        <p:txBody>
          <a:bodyPr wrap="square" lIns="0" tIns="0" rIns="0" bIns="0" anchor="ctr" anchorCtr="0">
            <a:noAutofit/>
          </a:bodyPr>
          <a:lstStyle/>
          <a:p>
            <a:r>
              <a:rPr lang="en-US" sz="3200" b="1" dirty="0">
                <a:solidFill>
                  <a:srgbClr val="0072A6"/>
                </a:solidFill>
                <a:latin typeface="Myriad Pro" panose="020B0503030403020204" pitchFamily="34" charset="0"/>
              </a:rPr>
              <a:t>ENVIRONMENTAL CONSTRAINTS</a:t>
            </a:r>
            <a:endParaRPr lang="en-US" sz="3200" dirty="0">
              <a:solidFill>
                <a:srgbClr val="0072A6"/>
              </a:solidFill>
              <a:latin typeface="Myriad Pro" panose="020B0503030403020204" pitchFamily="34" charset="0"/>
            </a:endParaRPr>
          </a:p>
        </p:txBody>
      </p:sp>
    </p:spTree>
    <p:extLst>
      <p:ext uri="{BB962C8B-B14F-4D97-AF65-F5344CB8AC3E}">
        <p14:creationId xmlns:p14="http://schemas.microsoft.com/office/powerpoint/2010/main" val="1998948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ROJECT SUMMARY">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607484" y="1238251"/>
            <a:ext cx="10972800" cy="5159375"/>
          </a:xfrm>
          <a:prstGeom prst="rect">
            <a:avLst/>
          </a:prstGeom>
          <a:solidFill>
            <a:srgbClr val="9FDBEB"/>
          </a:solidFill>
        </p:spPr>
        <p:txBody>
          <a:bodyPr/>
          <a:lstStyle/>
          <a:p>
            <a:endParaRPr lang="en-US"/>
          </a:p>
        </p:txBody>
      </p:sp>
      <p:sp>
        <p:nvSpPr>
          <p:cNvPr id="5" name="Rectangle 4"/>
          <p:cNvSpPr/>
          <p:nvPr userDrawn="1"/>
        </p:nvSpPr>
        <p:spPr>
          <a:xfrm>
            <a:off x="607484" y="458789"/>
            <a:ext cx="10972800" cy="776287"/>
          </a:xfrm>
          <a:prstGeom prst="rect">
            <a:avLst/>
          </a:prstGeom>
          <a:noFill/>
        </p:spPr>
        <p:txBody>
          <a:bodyPr wrap="square" lIns="0" tIns="0" rIns="0" bIns="0" anchor="ctr" anchorCtr="0">
            <a:noAutofit/>
          </a:bodyPr>
          <a:lstStyle/>
          <a:p>
            <a:r>
              <a:rPr lang="en-US" sz="3200" b="1" dirty="0">
                <a:solidFill>
                  <a:srgbClr val="0072A6"/>
                </a:solidFill>
                <a:latin typeface="Myriad Pro" panose="020B0503030403020204" pitchFamily="34" charset="0"/>
              </a:rPr>
              <a:t>COMPLETE STREETS COMPLIANCE</a:t>
            </a:r>
            <a:endParaRPr lang="en-US" sz="3200" dirty="0">
              <a:solidFill>
                <a:srgbClr val="0072A6"/>
              </a:solidFill>
              <a:latin typeface="Myriad Pro" panose="020B0503030403020204" pitchFamily="34" charset="0"/>
            </a:endParaRPr>
          </a:p>
        </p:txBody>
      </p:sp>
    </p:spTree>
    <p:extLst>
      <p:ext uri="{BB962C8B-B14F-4D97-AF65-F5344CB8AC3E}">
        <p14:creationId xmlns:p14="http://schemas.microsoft.com/office/powerpoint/2010/main" val="4129660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246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_2035_BLANK">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spTree>
    <p:extLst>
      <p:ext uri="{BB962C8B-B14F-4D97-AF65-F5344CB8AC3E}">
        <p14:creationId xmlns:p14="http://schemas.microsoft.com/office/powerpoint/2010/main" val="613899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_2035_CD">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028" name="Picture 4" descr="U:\COMMISSION\Z_New Template (lean and mean) Files\2035 Map for PPT_CD.png"/>
          <p:cNvPicPr>
            <a:picLocks noChangeAspect="1" noChangeArrowheads="1"/>
          </p:cNvPicPr>
          <p:nvPr userDrawn="1"/>
        </p:nvPicPr>
        <p:blipFill>
          <a:blip r:embed="rId3"/>
          <a:srcRect l="3541" t="-307" r="7511" b="6749"/>
          <a:stretch>
            <a:fillRect/>
          </a:stretch>
        </p:blipFill>
        <p:spPr bwMode="auto">
          <a:xfrm>
            <a:off x="8878224" y="4114800"/>
            <a:ext cx="3313777" cy="2743200"/>
          </a:xfrm>
          <a:prstGeom prst="rect">
            <a:avLst/>
          </a:prstGeom>
          <a:noFill/>
        </p:spPr>
      </p:pic>
    </p:spTree>
    <p:extLst>
      <p:ext uri="{BB962C8B-B14F-4D97-AF65-F5344CB8AC3E}">
        <p14:creationId xmlns:p14="http://schemas.microsoft.com/office/powerpoint/2010/main" val="3430910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RO_2035_CNE">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2050" name="Picture 2" descr="U:\COMMISSION\Z_New Template (lean and mean) Files\Key Maps\2035 Map for PPT_CNE.png"/>
          <p:cNvPicPr>
            <a:picLocks noChangeAspect="1" noChangeArrowheads="1"/>
          </p:cNvPicPr>
          <p:nvPr userDrawn="1"/>
        </p:nvPicPr>
        <p:blipFill>
          <a:blip r:embed="rId3"/>
          <a:srcRect l="3541" t="-307" r="7511" b="6749"/>
          <a:stretch>
            <a:fillRect/>
          </a:stretch>
        </p:blipFill>
        <p:spPr bwMode="auto">
          <a:xfrm>
            <a:off x="8878224" y="4114800"/>
            <a:ext cx="3313777" cy="2743200"/>
          </a:xfrm>
          <a:prstGeom prst="rect">
            <a:avLst/>
          </a:prstGeom>
          <a:noFill/>
        </p:spPr>
      </p:pic>
    </p:spTree>
    <p:extLst>
      <p:ext uri="{BB962C8B-B14F-4D97-AF65-F5344CB8AC3E}">
        <p14:creationId xmlns:p14="http://schemas.microsoft.com/office/powerpoint/2010/main" val="169517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6A9EF-D5F0-9A4D-0FA8-128766CFD9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D061B-280C-D412-41AD-66B8E110EA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23E124-A685-1F26-39BC-8CEABBA96EB3}"/>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5" name="Footer Placeholder 4">
            <a:extLst>
              <a:ext uri="{FF2B5EF4-FFF2-40B4-BE49-F238E27FC236}">
                <a16:creationId xmlns:a16="http://schemas.microsoft.com/office/drawing/2014/main" id="{07F69C5F-1987-5F7E-BA1A-936A5C8C2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0F2D7-AC2B-ED0A-7159-025B7A71B1AC}"/>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2146007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_2035_LFNE">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5122" name="Picture 2" descr="U:\COMMISSION\Z_New Template (lean and mean) Files\Key Maps\2035 Map for PPT_LFNE.png"/>
          <p:cNvPicPr>
            <a:picLocks noChangeAspect="1" noChangeArrowheads="1"/>
          </p:cNvPicPr>
          <p:nvPr userDrawn="1"/>
        </p:nvPicPr>
        <p:blipFill>
          <a:blip r:embed="rId3"/>
          <a:srcRect l="3541" t="-307" r="7511" b="6749"/>
          <a:stretch>
            <a:fillRect/>
          </a:stretch>
        </p:blipFill>
        <p:spPr bwMode="auto">
          <a:xfrm>
            <a:off x="8878221" y="4116388"/>
            <a:ext cx="3313779" cy="2743200"/>
          </a:xfrm>
          <a:prstGeom prst="rect">
            <a:avLst/>
          </a:prstGeom>
          <a:noFill/>
        </p:spPr>
      </p:pic>
    </p:spTree>
    <p:extLst>
      <p:ext uri="{BB962C8B-B14F-4D97-AF65-F5344CB8AC3E}">
        <p14:creationId xmlns:p14="http://schemas.microsoft.com/office/powerpoint/2010/main" val="2480928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_2035_LNE">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4098" name="Picture 2" descr="U:\COMMISSION\Z_New Template (lean and mean) Files\Key Maps\2035 Map for PPT_LNE.png"/>
          <p:cNvPicPr>
            <a:picLocks noChangeAspect="1" noChangeArrowheads="1"/>
          </p:cNvPicPr>
          <p:nvPr userDrawn="1"/>
        </p:nvPicPr>
        <p:blipFill>
          <a:blip r:embed="rId3"/>
          <a:srcRect l="3541" t="-307" r="7511" b="6749"/>
          <a:stretch>
            <a:fillRect/>
          </a:stretch>
        </p:blipFill>
        <p:spPr bwMode="auto">
          <a:xfrm>
            <a:off x="8878224" y="4114800"/>
            <a:ext cx="3313777" cy="2743200"/>
          </a:xfrm>
          <a:prstGeom prst="rect">
            <a:avLst/>
          </a:prstGeom>
          <a:noFill/>
        </p:spPr>
      </p:pic>
    </p:spTree>
    <p:extLst>
      <p:ext uri="{BB962C8B-B14F-4D97-AF65-F5344CB8AC3E}">
        <p14:creationId xmlns:p14="http://schemas.microsoft.com/office/powerpoint/2010/main" val="2031823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_2035_LNO">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3074" name="Picture 2" descr="U:\COMMISSION\Z_New Template (lean and mean) Files\Key Maps\2035 Map for PPT_LN.png"/>
          <p:cNvPicPr>
            <a:picLocks noChangeAspect="1" noChangeArrowheads="1"/>
          </p:cNvPicPr>
          <p:nvPr userDrawn="1"/>
        </p:nvPicPr>
        <p:blipFill>
          <a:blip r:embed="rId3"/>
          <a:srcRect l="3541" t="-307" r="7511" b="6749"/>
          <a:stretch>
            <a:fillRect/>
          </a:stretch>
        </p:blipFill>
        <p:spPr bwMode="auto">
          <a:xfrm>
            <a:off x="8878221" y="4114800"/>
            <a:ext cx="3313779" cy="2743200"/>
          </a:xfrm>
          <a:prstGeom prst="rect">
            <a:avLst/>
          </a:prstGeom>
          <a:noFill/>
        </p:spPr>
      </p:pic>
    </p:spTree>
    <p:extLst>
      <p:ext uri="{BB962C8B-B14F-4D97-AF65-F5344CB8AC3E}">
        <p14:creationId xmlns:p14="http://schemas.microsoft.com/office/powerpoint/2010/main" val="1811743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_2035_LNW">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6146" name="Picture 2" descr="U:\COMMISSION\Z_New Template (lean and mean) Files\Key Maps\2035 Map for PPT_LNW.png"/>
          <p:cNvPicPr>
            <a:picLocks noChangeAspect="1" noChangeArrowheads="1"/>
          </p:cNvPicPr>
          <p:nvPr userDrawn="1"/>
        </p:nvPicPr>
        <p:blipFill>
          <a:blip r:embed="rId3"/>
          <a:srcRect l="3541" t="-307" r="7511" b="6749"/>
          <a:stretch>
            <a:fillRect/>
          </a:stretch>
        </p:blipFill>
        <p:spPr bwMode="auto">
          <a:xfrm>
            <a:off x="8878224" y="4116388"/>
            <a:ext cx="3313777" cy="2743200"/>
          </a:xfrm>
          <a:prstGeom prst="rect">
            <a:avLst/>
          </a:prstGeom>
          <a:noFill/>
        </p:spPr>
      </p:pic>
    </p:spTree>
    <p:extLst>
      <p:ext uri="{BB962C8B-B14F-4D97-AF65-F5344CB8AC3E}">
        <p14:creationId xmlns:p14="http://schemas.microsoft.com/office/powerpoint/2010/main" val="3684936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RO_2035_LS">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7170" name="Picture 2" descr="U:\COMMISSION\Z_New Template (lean and mean) Files\Key Maps\2035 Map for PPT_LS.png"/>
          <p:cNvPicPr>
            <a:picLocks noChangeAspect="1" noChangeArrowheads="1"/>
          </p:cNvPicPr>
          <p:nvPr userDrawn="1"/>
        </p:nvPicPr>
        <p:blipFill>
          <a:blip r:embed="rId3"/>
          <a:srcRect l="3541" t="-307" r="7511" b="6749"/>
          <a:stretch>
            <a:fillRect/>
          </a:stretch>
        </p:blipFill>
        <p:spPr bwMode="auto">
          <a:xfrm>
            <a:off x="8878221" y="4114800"/>
            <a:ext cx="3313779" cy="2743200"/>
          </a:xfrm>
          <a:prstGeom prst="rect">
            <a:avLst/>
          </a:prstGeom>
          <a:noFill/>
        </p:spPr>
      </p:pic>
    </p:spTree>
    <p:extLst>
      <p:ext uri="{BB962C8B-B14F-4D97-AF65-F5344CB8AC3E}">
        <p14:creationId xmlns:p14="http://schemas.microsoft.com/office/powerpoint/2010/main" val="1877678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RO_2035_LSW">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8194" name="Picture 2" descr="U:\COMMISSION\Z_New Template (lean and mean) Files\Key Maps\2035 Map for PPT_LSW.png"/>
          <p:cNvPicPr>
            <a:picLocks noChangeAspect="1" noChangeArrowheads="1"/>
          </p:cNvPicPr>
          <p:nvPr userDrawn="1"/>
        </p:nvPicPr>
        <p:blipFill>
          <a:blip r:embed="rId3"/>
          <a:srcRect l="3541" t="-307" r="7511" b="6749"/>
          <a:stretch>
            <a:fillRect/>
          </a:stretch>
        </p:blipFill>
        <p:spPr bwMode="auto">
          <a:xfrm>
            <a:off x="8878221" y="4116388"/>
            <a:ext cx="3313779" cy="2743200"/>
          </a:xfrm>
          <a:prstGeom prst="rect">
            <a:avLst/>
          </a:prstGeom>
          <a:noFill/>
        </p:spPr>
      </p:pic>
    </p:spTree>
    <p:extLst>
      <p:ext uri="{BB962C8B-B14F-4D97-AF65-F5344CB8AC3E}">
        <p14:creationId xmlns:p14="http://schemas.microsoft.com/office/powerpoint/2010/main" val="3106492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RO_2035_NO">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9219" name="Picture 3" descr="U:\COMMISSION\Z_New Template (lean and mean) Files\Key Maps\2035 Map for PPT_NO.png"/>
          <p:cNvPicPr>
            <a:picLocks noChangeAspect="1" noChangeArrowheads="1"/>
          </p:cNvPicPr>
          <p:nvPr userDrawn="1"/>
        </p:nvPicPr>
        <p:blipFill>
          <a:blip r:embed="rId3"/>
          <a:srcRect l="3541" t="-307" r="7511" b="6749"/>
          <a:stretch>
            <a:fillRect/>
          </a:stretch>
        </p:blipFill>
        <p:spPr bwMode="auto">
          <a:xfrm>
            <a:off x="8878216" y="4114800"/>
            <a:ext cx="3313784" cy="2743200"/>
          </a:xfrm>
          <a:prstGeom prst="rect">
            <a:avLst/>
          </a:prstGeom>
          <a:noFill/>
        </p:spPr>
      </p:pic>
    </p:spTree>
    <p:extLst>
      <p:ext uri="{BB962C8B-B14F-4D97-AF65-F5344CB8AC3E}">
        <p14:creationId xmlns:p14="http://schemas.microsoft.com/office/powerpoint/2010/main" val="1953429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NTRO_2035_NO">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0242" name="Picture 2" descr="U:\COMMISSION\Z_New Template (lean and mean) Files\Key Maps\2035 Map for PPT_RW.png"/>
          <p:cNvPicPr>
            <a:picLocks noChangeAspect="1" noChangeArrowheads="1"/>
          </p:cNvPicPr>
          <p:nvPr userDrawn="1"/>
        </p:nvPicPr>
        <p:blipFill>
          <a:blip r:embed="rId3"/>
          <a:srcRect l="3541" t="-307" r="7511" b="6749"/>
          <a:stretch>
            <a:fillRect/>
          </a:stretch>
        </p:blipFill>
        <p:spPr bwMode="auto">
          <a:xfrm>
            <a:off x="8878224" y="4114800"/>
            <a:ext cx="3313777" cy="2743200"/>
          </a:xfrm>
          <a:prstGeom prst="rect">
            <a:avLst/>
          </a:prstGeom>
          <a:noFill/>
        </p:spPr>
      </p:pic>
    </p:spTree>
    <p:extLst>
      <p:ext uri="{BB962C8B-B14F-4D97-AF65-F5344CB8AC3E}">
        <p14:creationId xmlns:p14="http://schemas.microsoft.com/office/powerpoint/2010/main" val="1806130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RO_2035_SD">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1266" name="Picture 2" descr="U:\COMMISSION\Z_New Template (lean and mean) Files\Key Maps\2035 Map for PPT_SD.png"/>
          <p:cNvPicPr>
            <a:picLocks noChangeAspect="1" noChangeArrowheads="1"/>
          </p:cNvPicPr>
          <p:nvPr userDrawn="1"/>
        </p:nvPicPr>
        <p:blipFill>
          <a:blip r:embed="rId3"/>
          <a:srcRect l="3541" t="-307" r="7511" b="6749"/>
          <a:stretch>
            <a:fillRect/>
          </a:stretch>
        </p:blipFill>
        <p:spPr bwMode="auto">
          <a:xfrm>
            <a:off x="8878224" y="4114800"/>
            <a:ext cx="3313777" cy="2743200"/>
          </a:xfrm>
          <a:prstGeom prst="rect">
            <a:avLst/>
          </a:prstGeom>
          <a:noFill/>
        </p:spPr>
      </p:pic>
    </p:spTree>
    <p:extLst>
      <p:ext uri="{BB962C8B-B14F-4D97-AF65-F5344CB8AC3E}">
        <p14:creationId xmlns:p14="http://schemas.microsoft.com/office/powerpoint/2010/main" val="4231577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_2035_UFNE">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2290" name="Picture 2" descr="U:\COMMISSION\Z_New Template (lean and mean) Files\Key Maps\2035 Map for PPT_UFNE.png"/>
          <p:cNvPicPr>
            <a:picLocks noChangeAspect="1" noChangeArrowheads="1"/>
          </p:cNvPicPr>
          <p:nvPr userDrawn="1"/>
        </p:nvPicPr>
        <p:blipFill>
          <a:blip r:embed="rId3"/>
          <a:srcRect l="3541" t="-307" r="7511" b="6749"/>
          <a:stretch>
            <a:fillRect/>
          </a:stretch>
        </p:blipFill>
        <p:spPr bwMode="auto">
          <a:xfrm>
            <a:off x="8878221" y="4116388"/>
            <a:ext cx="3313779" cy="2743200"/>
          </a:xfrm>
          <a:prstGeom prst="rect">
            <a:avLst/>
          </a:prstGeom>
          <a:noFill/>
        </p:spPr>
      </p:pic>
    </p:spTree>
    <p:extLst>
      <p:ext uri="{BB962C8B-B14F-4D97-AF65-F5344CB8AC3E}">
        <p14:creationId xmlns:p14="http://schemas.microsoft.com/office/powerpoint/2010/main" val="2577431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AC959-44DE-B2F0-343D-737DB90BC2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7F886-FAD7-7DBC-B4F5-1E6B177023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A19987-EBA1-831B-2106-42CEC9A37E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017CD4-D288-05AA-F85E-F501F07B2E79}"/>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6" name="Footer Placeholder 5">
            <a:extLst>
              <a:ext uri="{FF2B5EF4-FFF2-40B4-BE49-F238E27FC236}">
                <a16:creationId xmlns:a16="http://schemas.microsoft.com/office/drawing/2014/main" id="{4CF6B4FE-4DE5-6368-48E3-CABB0A36B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C1B91-5EA5-5E0D-D06A-BD6DDBE2C300}"/>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1510589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TRO_2035_UNO">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3314" name="Picture 2" descr="U:\COMMISSION\Z_New Template (lean and mean) Files\Key Maps\2035 Map for PPT_UNO.png"/>
          <p:cNvPicPr>
            <a:picLocks noChangeAspect="1" noChangeArrowheads="1"/>
          </p:cNvPicPr>
          <p:nvPr userDrawn="1"/>
        </p:nvPicPr>
        <p:blipFill>
          <a:blip r:embed="rId3"/>
          <a:srcRect l="3541" t="-307" r="7511" b="6749"/>
          <a:stretch>
            <a:fillRect/>
          </a:stretch>
        </p:blipFill>
        <p:spPr bwMode="auto">
          <a:xfrm>
            <a:off x="8878221" y="4114800"/>
            <a:ext cx="3313779" cy="2743200"/>
          </a:xfrm>
          <a:prstGeom prst="rect">
            <a:avLst/>
          </a:prstGeom>
          <a:noFill/>
        </p:spPr>
      </p:pic>
    </p:spTree>
    <p:extLst>
      <p:ext uri="{BB962C8B-B14F-4D97-AF65-F5344CB8AC3E}">
        <p14:creationId xmlns:p14="http://schemas.microsoft.com/office/powerpoint/2010/main" val="2858803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RO_2035_UNW">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4338" name="Picture 2" descr="U:\COMMISSION\Z_New Template (lean and mean) Files\Key Maps\2035 Map for PPT_UNW.png"/>
          <p:cNvPicPr>
            <a:picLocks noChangeAspect="1" noChangeArrowheads="1"/>
          </p:cNvPicPr>
          <p:nvPr userDrawn="1"/>
        </p:nvPicPr>
        <p:blipFill>
          <a:blip r:embed="rId3"/>
          <a:srcRect l="3541" t="-307" r="7511" b="6749"/>
          <a:stretch>
            <a:fillRect/>
          </a:stretch>
        </p:blipFill>
        <p:spPr bwMode="auto">
          <a:xfrm>
            <a:off x="8878224" y="4116388"/>
            <a:ext cx="3313777" cy="2743200"/>
          </a:xfrm>
          <a:prstGeom prst="rect">
            <a:avLst/>
          </a:prstGeom>
          <a:noFill/>
        </p:spPr>
      </p:pic>
    </p:spTree>
    <p:extLst>
      <p:ext uri="{BB962C8B-B14F-4D97-AF65-F5344CB8AC3E}">
        <p14:creationId xmlns:p14="http://schemas.microsoft.com/office/powerpoint/2010/main" val="198313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_2035_USW">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5362" name="Picture 2" descr="U:\COMMISSION\Z_New Template (lean and mean) Files\Key Maps\2035 Map for PPT_USW.png"/>
          <p:cNvPicPr>
            <a:picLocks noChangeAspect="1" noChangeArrowheads="1"/>
          </p:cNvPicPr>
          <p:nvPr userDrawn="1"/>
        </p:nvPicPr>
        <p:blipFill>
          <a:blip r:embed="rId3"/>
          <a:srcRect l="3541" t="-307" r="7511" b="6749"/>
          <a:stretch>
            <a:fillRect/>
          </a:stretch>
        </p:blipFill>
        <p:spPr bwMode="auto">
          <a:xfrm>
            <a:off x="8878221" y="4114800"/>
            <a:ext cx="3313779" cy="2743200"/>
          </a:xfrm>
          <a:prstGeom prst="rect">
            <a:avLst/>
          </a:prstGeom>
          <a:noFill/>
        </p:spPr>
      </p:pic>
    </p:spTree>
    <p:extLst>
      <p:ext uri="{BB962C8B-B14F-4D97-AF65-F5344CB8AC3E}">
        <p14:creationId xmlns:p14="http://schemas.microsoft.com/office/powerpoint/2010/main" val="3218007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_2035_WD">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6386" name="Picture 2" descr="U:\COMMISSION\Z_New Template (lean and mean) Files\Key Maps\2035 Map for PPT_WD.png"/>
          <p:cNvPicPr>
            <a:picLocks noChangeAspect="1" noChangeArrowheads="1"/>
          </p:cNvPicPr>
          <p:nvPr userDrawn="1"/>
        </p:nvPicPr>
        <p:blipFill>
          <a:blip r:embed="rId3"/>
          <a:srcRect l="3541" t="-307" r="7511" b="6749"/>
          <a:stretch>
            <a:fillRect/>
          </a:stretch>
        </p:blipFill>
        <p:spPr bwMode="auto">
          <a:xfrm>
            <a:off x="8878221" y="4116388"/>
            <a:ext cx="3313779" cy="2743200"/>
          </a:xfrm>
          <a:prstGeom prst="rect">
            <a:avLst/>
          </a:prstGeom>
          <a:noFill/>
        </p:spPr>
      </p:pic>
    </p:spTree>
    <p:extLst>
      <p:ext uri="{BB962C8B-B14F-4D97-AF65-F5344CB8AC3E}">
        <p14:creationId xmlns:p14="http://schemas.microsoft.com/office/powerpoint/2010/main" val="2332288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RO_2035_WP">
    <p:spTree>
      <p:nvGrpSpPr>
        <p:cNvPr id="1" name=""/>
        <p:cNvGrpSpPr/>
        <p:nvPr/>
      </p:nvGrpSpPr>
      <p:grpSpPr>
        <a:xfrm>
          <a:off x="0" y="0"/>
          <a:ext cx="0" cy="0"/>
          <a:chOff x="0" y="0"/>
          <a:chExt cx="0" cy="0"/>
        </a:xfrm>
      </p:grpSpPr>
      <p:cxnSp>
        <p:nvCxnSpPr>
          <p:cNvPr id="3" name="Straight Connector 2"/>
          <p:cNvCxnSpPr/>
          <p:nvPr userDrawn="1"/>
        </p:nvCxnSpPr>
        <p:spPr>
          <a:xfrm>
            <a:off x="1765300" y="0"/>
            <a:ext cx="0" cy="6858000"/>
          </a:xfrm>
          <a:prstGeom prst="line">
            <a:avLst/>
          </a:prstGeom>
          <a:ln>
            <a:solidFill>
              <a:srgbClr val="0072A6"/>
            </a:solidFill>
          </a:ln>
        </p:spPr>
        <p:style>
          <a:lnRef idx="1">
            <a:schemeClr val="accent1"/>
          </a:lnRef>
          <a:fillRef idx="0">
            <a:schemeClr val="accent1"/>
          </a:fillRef>
          <a:effectRef idx="0">
            <a:schemeClr val="accent1"/>
          </a:effectRef>
          <a:fontRef idx="minor">
            <a:schemeClr val="tx1"/>
          </a:fontRef>
        </p:style>
      </p:cxnSp>
      <p:pic>
        <p:nvPicPr>
          <p:cNvPr id="9" name="Picture 3" descr="P:\Common\Commission Logos\PCPC_2035.jpg"/>
          <p:cNvPicPr>
            <a:picLocks noChangeAspect="1" noChangeArrowheads="1"/>
          </p:cNvPicPr>
          <p:nvPr userDrawn="1"/>
        </p:nvPicPr>
        <p:blipFill>
          <a:blip r:embed="rId2" cstate="print"/>
          <a:srcRect l="6442" t="6425" r="6567" b="5566"/>
          <a:stretch>
            <a:fillRect/>
          </a:stretch>
        </p:blipFill>
        <p:spPr bwMode="auto">
          <a:xfrm>
            <a:off x="150863" y="116073"/>
            <a:ext cx="1474737" cy="1119003"/>
          </a:xfrm>
          <a:prstGeom prst="rect">
            <a:avLst/>
          </a:prstGeom>
          <a:noFill/>
        </p:spPr>
      </p:pic>
      <p:pic>
        <p:nvPicPr>
          <p:cNvPr id="17410" name="Picture 2" descr="U:\COMMISSION\Z_New Template (lean and mean) Files\Key Maps\2035 Map for PPT_WP.png"/>
          <p:cNvPicPr>
            <a:picLocks noChangeAspect="1" noChangeArrowheads="1"/>
          </p:cNvPicPr>
          <p:nvPr userDrawn="1"/>
        </p:nvPicPr>
        <p:blipFill>
          <a:blip r:embed="rId3"/>
          <a:srcRect l="3541" t="-307" r="7511" b="6749"/>
          <a:stretch>
            <a:fillRect/>
          </a:stretch>
        </p:blipFill>
        <p:spPr bwMode="auto">
          <a:xfrm>
            <a:off x="8878224" y="4116388"/>
            <a:ext cx="3313777" cy="2743200"/>
          </a:xfrm>
          <a:prstGeom prst="rect">
            <a:avLst/>
          </a:prstGeom>
          <a:noFill/>
        </p:spPr>
      </p:pic>
    </p:spTree>
    <p:extLst>
      <p:ext uri="{BB962C8B-B14F-4D97-AF65-F5344CB8AC3E}">
        <p14:creationId xmlns:p14="http://schemas.microsoft.com/office/powerpoint/2010/main" val="3537590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5889B50-2B0E-4182-9687-AD8AE06EB682}" type="datetimeFigureOut">
              <a:rPr lang="en-US" smtClean="0"/>
              <a:pPr/>
              <a:t>4/11/2024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8AF9164-3B00-47C3-A4BE-D8772ED8DB91}" type="slidenum">
              <a:rPr lang="en-US" smtClean="0"/>
              <a:pPr/>
              <a:t>‹#›</a:t>
            </a:fld>
            <a:endParaRPr lang="en-US"/>
          </a:p>
        </p:txBody>
      </p:sp>
    </p:spTree>
    <p:extLst>
      <p:ext uri="{BB962C8B-B14F-4D97-AF65-F5344CB8AC3E}">
        <p14:creationId xmlns:p14="http://schemas.microsoft.com/office/powerpoint/2010/main" val="2030521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889B50-2B0E-4182-9687-AD8AE06EB682}"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F9164-3B00-47C3-A4BE-D8772ED8DB91}" type="slidenum">
              <a:rPr lang="en-US" smtClean="0"/>
              <a:pPr/>
              <a:t>‹#›</a:t>
            </a:fld>
            <a:endParaRPr lang="en-US"/>
          </a:p>
        </p:txBody>
      </p:sp>
    </p:spTree>
    <p:extLst>
      <p:ext uri="{BB962C8B-B14F-4D97-AF65-F5344CB8AC3E}">
        <p14:creationId xmlns:p14="http://schemas.microsoft.com/office/powerpoint/2010/main" val="3117886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490E-F690-A4B6-E720-4F356333FC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A73B04-FCEB-B220-DBAE-DCD2BF1A27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C5FCDF-2DC9-BA32-B412-71DD5C00EB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2FE319-C3B0-9976-58CF-E3FF008BCB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514457-5446-1E3E-A9B0-2C5D59CEF1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EAEEBA-C83A-7D6F-08F6-3EBA42477D18}"/>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8" name="Footer Placeholder 7">
            <a:extLst>
              <a:ext uri="{FF2B5EF4-FFF2-40B4-BE49-F238E27FC236}">
                <a16:creationId xmlns:a16="http://schemas.microsoft.com/office/drawing/2014/main" id="{E8218B7C-E85A-5B22-E30F-C56725A67F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3CE869-131D-FA18-FF53-F50E967543A0}"/>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258386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AE71-D810-EEDB-F6AC-54F0003ACF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F7D339-673F-8494-11C3-398D8D13F739}"/>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4" name="Footer Placeholder 3">
            <a:extLst>
              <a:ext uri="{FF2B5EF4-FFF2-40B4-BE49-F238E27FC236}">
                <a16:creationId xmlns:a16="http://schemas.microsoft.com/office/drawing/2014/main" id="{AE6489C8-380A-3AD4-F7EB-B0609B101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99E19-2BF7-085C-F4DD-3B06231F0CDD}"/>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368607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1E399-56FC-D9D9-275A-21FF6CFAF925}"/>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3" name="Footer Placeholder 2">
            <a:extLst>
              <a:ext uri="{FF2B5EF4-FFF2-40B4-BE49-F238E27FC236}">
                <a16:creationId xmlns:a16="http://schemas.microsoft.com/office/drawing/2014/main" id="{3C17CB53-BD94-8661-57EB-C6331D3EB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C62C03-3BC5-9E6A-B0DA-AB709086720C}"/>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238463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C80C-63AA-3F9F-6602-806169776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06A107-6FBE-2F4C-2DFF-C8628E33AD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31C0E2-72B9-A078-7B40-87F803EC1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E098E-7B63-49F7-380C-D2DCBF3037A4}"/>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6" name="Footer Placeholder 5">
            <a:extLst>
              <a:ext uri="{FF2B5EF4-FFF2-40B4-BE49-F238E27FC236}">
                <a16:creationId xmlns:a16="http://schemas.microsoft.com/office/drawing/2014/main" id="{603B9D3F-73C0-3FC6-A562-DF71D7DC8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EFDD9C-EA49-AE7F-93A0-83BCC9F6D204}"/>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233386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C2D9-3FEB-2FB9-AC06-931870233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C1E9A-D736-5C50-FEA4-871FEC4BAF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3BAFE1-227A-2B4E-D537-F36894912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5564D-8193-5FAB-361E-D2140CBC01C8}"/>
              </a:ext>
            </a:extLst>
          </p:cNvPr>
          <p:cNvSpPr>
            <a:spLocks noGrp="1"/>
          </p:cNvSpPr>
          <p:nvPr>
            <p:ph type="dt" sz="half" idx="10"/>
          </p:nvPr>
        </p:nvSpPr>
        <p:spPr/>
        <p:txBody>
          <a:bodyPr/>
          <a:lstStyle/>
          <a:p>
            <a:fld id="{31951FD8-EAFA-4842-92A6-EA7D6D55FCF2}" type="datetimeFigureOut">
              <a:rPr lang="en-US" smtClean="0"/>
              <a:t>4/11/2024</a:t>
            </a:fld>
            <a:endParaRPr lang="en-US"/>
          </a:p>
        </p:txBody>
      </p:sp>
      <p:sp>
        <p:nvSpPr>
          <p:cNvPr id="6" name="Footer Placeholder 5">
            <a:extLst>
              <a:ext uri="{FF2B5EF4-FFF2-40B4-BE49-F238E27FC236}">
                <a16:creationId xmlns:a16="http://schemas.microsoft.com/office/drawing/2014/main" id="{37837C8D-EE03-DED5-249A-4F812A885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2526D-2466-9EF2-62DE-A1F0AEFB8C5B}"/>
              </a:ext>
            </a:extLst>
          </p:cNvPr>
          <p:cNvSpPr>
            <a:spLocks noGrp="1"/>
          </p:cNvSpPr>
          <p:nvPr>
            <p:ph type="sldNum" sz="quarter" idx="12"/>
          </p:nvPr>
        </p:nvSpPr>
        <p:spPr/>
        <p:txBody>
          <a:bodyPr/>
          <a:lstStyle/>
          <a:p>
            <a:fld id="{5C499421-8842-4428-863A-DB8AD66B4D26}" type="slidenum">
              <a:rPr lang="en-US" smtClean="0"/>
              <a:t>‹#›</a:t>
            </a:fld>
            <a:endParaRPr lang="en-US"/>
          </a:p>
        </p:txBody>
      </p:sp>
    </p:spTree>
    <p:extLst>
      <p:ext uri="{BB962C8B-B14F-4D97-AF65-F5344CB8AC3E}">
        <p14:creationId xmlns:p14="http://schemas.microsoft.com/office/powerpoint/2010/main" val="299138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5E7FC-4FA6-3846-6282-F32A73A60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537A0E-6879-DDF9-5C09-945CF804FA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A4FD4-7677-80B9-F361-20A5D01946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51FD8-EAFA-4842-92A6-EA7D6D55FCF2}" type="datetimeFigureOut">
              <a:rPr lang="en-US" smtClean="0"/>
              <a:t>4/11/2024</a:t>
            </a:fld>
            <a:endParaRPr lang="en-US"/>
          </a:p>
        </p:txBody>
      </p:sp>
      <p:sp>
        <p:nvSpPr>
          <p:cNvPr id="5" name="Footer Placeholder 4">
            <a:extLst>
              <a:ext uri="{FF2B5EF4-FFF2-40B4-BE49-F238E27FC236}">
                <a16:creationId xmlns:a16="http://schemas.microsoft.com/office/drawing/2014/main" id="{AFCF67B3-1DD9-8C00-D8DF-032D286DD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D66A9E-FD53-C55A-4A60-6CDCC93FD1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99421-8842-4428-863A-DB8AD66B4D26}" type="slidenum">
              <a:rPr lang="en-US" smtClean="0"/>
              <a:t>‹#›</a:t>
            </a:fld>
            <a:endParaRPr lang="en-US"/>
          </a:p>
        </p:txBody>
      </p:sp>
    </p:spTree>
    <p:extLst>
      <p:ext uri="{BB962C8B-B14F-4D97-AF65-F5344CB8AC3E}">
        <p14:creationId xmlns:p14="http://schemas.microsoft.com/office/powerpoint/2010/main" val="2250742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269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smtClean="0">
          <a:ln>
            <a:noFill/>
          </a:ln>
          <a:solidFill>
            <a:srgbClr val="0072A6"/>
          </a:solidFill>
          <a:effectLst/>
          <a:uLnTx/>
          <a:uFillTx/>
          <a:latin typeface="Univers 47 Condensed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b="20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40AFCD-8347-AD87-2D2D-34D5BC4C2A56}"/>
              </a:ext>
            </a:extLst>
          </p:cNvPr>
          <p:cNvPicPr>
            <a:picLocks noChangeAspect="1"/>
          </p:cNvPicPr>
          <p:nvPr/>
        </p:nvPicPr>
        <p:blipFill>
          <a:blip r:embed="rId3"/>
          <a:stretch>
            <a:fillRect/>
          </a:stretch>
        </p:blipFill>
        <p:spPr>
          <a:xfrm>
            <a:off x="0" y="-8433"/>
            <a:ext cx="12192000" cy="5481499"/>
          </a:xfrm>
          <a:prstGeom prst="rect">
            <a:avLst/>
          </a:prstGeom>
        </p:spPr>
      </p:pic>
      <p:sp>
        <p:nvSpPr>
          <p:cNvPr id="6" name="Rectangle 5">
            <a:extLst>
              <a:ext uri="{FF2B5EF4-FFF2-40B4-BE49-F238E27FC236}">
                <a16:creationId xmlns:a16="http://schemas.microsoft.com/office/drawing/2014/main" id="{8553676D-889F-48DD-A87D-115A4E93BFC9}"/>
              </a:ext>
            </a:extLst>
          </p:cNvPr>
          <p:cNvSpPr/>
          <p:nvPr/>
        </p:nvSpPr>
        <p:spPr>
          <a:xfrm>
            <a:off x="0" y="5813158"/>
            <a:ext cx="5615270" cy="523220"/>
          </a:xfrm>
          <a:prstGeom prst="rect">
            <a:avLst/>
          </a:prstGeom>
        </p:spPr>
        <p:txBody>
          <a:bodyPr wrap="square">
            <a:spAutoFit/>
          </a:bodyPr>
          <a:lstStyle/>
          <a:p>
            <a:r>
              <a:rPr lang="en-US" sz="1400" dirty="0">
                <a:solidFill>
                  <a:srgbClr val="4F81BD">
                    <a:lumMod val="75000"/>
                  </a:srgbClr>
                </a:solidFill>
                <a:latin typeface="Segoe UI Semilight" panose="020B0402040204020203" pitchFamily="34" charset="0"/>
                <a:cs typeface="Segoe UI Semilight" panose="020B0402040204020203" pitchFamily="34" charset="0"/>
              </a:rPr>
              <a:t>Presented by Philadelphia City Planning Commission</a:t>
            </a:r>
          </a:p>
          <a:p>
            <a:r>
              <a:rPr lang="en-US" sz="1400" dirty="0">
                <a:solidFill>
                  <a:prstClr val="black">
                    <a:lumMod val="65000"/>
                    <a:lumOff val="35000"/>
                  </a:prstClr>
                </a:solidFill>
                <a:latin typeface="Segoe UI Semilight" panose="020B0402040204020203" pitchFamily="34" charset="0"/>
                <a:cs typeface="Segoe UI Semilight" panose="020B0402040204020203" pitchFamily="34" charset="0"/>
              </a:rPr>
              <a:t>Hosted by Neighborhood RCOs</a:t>
            </a:r>
          </a:p>
        </p:txBody>
      </p:sp>
      <p:sp>
        <p:nvSpPr>
          <p:cNvPr id="10" name="Rectangle 9">
            <a:extLst>
              <a:ext uri="{FF2B5EF4-FFF2-40B4-BE49-F238E27FC236}">
                <a16:creationId xmlns:a16="http://schemas.microsoft.com/office/drawing/2014/main" id="{801423E4-8CF5-55BA-95E5-FE2EAFAF7CDA}"/>
              </a:ext>
            </a:extLst>
          </p:cNvPr>
          <p:cNvSpPr/>
          <p:nvPr/>
        </p:nvSpPr>
        <p:spPr>
          <a:xfrm>
            <a:off x="0" y="-20237"/>
            <a:ext cx="12192000" cy="5486558"/>
          </a:xfrm>
          <a:prstGeom prst="rect">
            <a:avLst/>
          </a:prstGeom>
          <a:solidFill>
            <a:schemeClr val="bg1">
              <a:lumMod val="85000"/>
              <a:alpha val="5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BF2C04-154A-4409-8C43-1B839A84DE20}"/>
              </a:ext>
            </a:extLst>
          </p:cNvPr>
          <p:cNvPicPr>
            <a:picLocks noChangeAspect="1"/>
          </p:cNvPicPr>
          <p:nvPr/>
        </p:nvPicPr>
        <p:blipFill>
          <a:blip r:embed="rId4"/>
          <a:stretch>
            <a:fillRect/>
          </a:stretch>
        </p:blipFill>
        <p:spPr>
          <a:xfrm>
            <a:off x="4426486" y="5613893"/>
            <a:ext cx="3200317" cy="838178"/>
          </a:xfrm>
          <a:prstGeom prst="rect">
            <a:avLst/>
          </a:prstGeom>
        </p:spPr>
      </p:pic>
      <p:sp>
        <p:nvSpPr>
          <p:cNvPr id="11" name="Rectangle 10"/>
          <p:cNvSpPr/>
          <p:nvPr/>
        </p:nvSpPr>
        <p:spPr>
          <a:xfrm>
            <a:off x="1454646" y="593269"/>
            <a:ext cx="9143999" cy="3046988"/>
          </a:xfrm>
          <a:prstGeom prst="rect">
            <a:avLst/>
          </a:prstGeom>
        </p:spPr>
        <p:txBody>
          <a:bodyPr wrap="square">
            <a:spAutoFit/>
          </a:bodyPr>
          <a:lstStyle/>
          <a:p>
            <a:pPr algn="ctr"/>
            <a:r>
              <a:rPr lang="en-US" sz="4800" dirty="0">
                <a:solidFill>
                  <a:prstClr val="black">
                    <a:lumMod val="85000"/>
                    <a:lumOff val="15000"/>
                  </a:prstClr>
                </a:solidFill>
                <a:latin typeface="Montserrat ExtraBold" panose="00000900000000000000" pitchFamily="2" charset="0"/>
                <a:cs typeface="Segoe UI Semilight" panose="020B0402040204020203" pitchFamily="34" charset="0"/>
              </a:rPr>
              <a:t>Ridge Avenue Neighborhoods Overlay</a:t>
            </a:r>
          </a:p>
          <a:p>
            <a:pPr algn="ctr"/>
            <a:endParaRPr lang="en-US" sz="3200" b="1" dirty="0">
              <a:solidFill>
                <a:prstClr val="black">
                  <a:lumMod val="85000"/>
                  <a:lumOff val="15000"/>
                </a:prstClr>
              </a:solidFill>
              <a:latin typeface="Montserrat ExtraBold" panose="00000900000000000000" pitchFamily="2" charset="0"/>
              <a:cs typeface="Segoe UI Semilight" panose="020B0402040204020203" pitchFamily="34" charset="0"/>
            </a:endParaRPr>
          </a:p>
          <a:p>
            <a:pPr algn="ctr"/>
            <a:endParaRPr lang="en-US" sz="3200" dirty="0">
              <a:solidFill>
                <a:prstClr val="black">
                  <a:lumMod val="85000"/>
                  <a:lumOff val="15000"/>
                </a:prstClr>
              </a:solidFill>
              <a:latin typeface="Montserrat ExtraBold" panose="00000900000000000000" pitchFamily="2" charset="0"/>
              <a:cs typeface="Segoe UI Semilight" panose="020B0402040204020203" pitchFamily="34" charset="0"/>
            </a:endParaRPr>
          </a:p>
          <a:p>
            <a:pPr algn="ctr"/>
            <a:r>
              <a:rPr lang="en-US" sz="3200" dirty="0">
                <a:solidFill>
                  <a:prstClr val="black">
                    <a:lumMod val="85000"/>
                    <a:lumOff val="15000"/>
                  </a:prstClr>
                </a:solidFill>
                <a:latin typeface="Montserrat" panose="02000505000000020004" pitchFamily="2" charset="0"/>
                <a:cs typeface="Segoe UI Semilight" panose="020B0402040204020203" pitchFamily="34" charset="0"/>
              </a:rPr>
              <a:t>April 11, 2024</a:t>
            </a:r>
          </a:p>
        </p:txBody>
      </p:sp>
      <p:sp>
        <p:nvSpPr>
          <p:cNvPr id="5" name="TextBox 4">
            <a:extLst>
              <a:ext uri="{FF2B5EF4-FFF2-40B4-BE49-F238E27FC236}">
                <a16:creationId xmlns:a16="http://schemas.microsoft.com/office/drawing/2014/main" id="{63B5B3B8-762D-6AFA-FB87-D66661CB3488}"/>
              </a:ext>
            </a:extLst>
          </p:cNvPr>
          <p:cNvSpPr txBox="1"/>
          <p:nvPr/>
        </p:nvSpPr>
        <p:spPr>
          <a:xfrm>
            <a:off x="10291621" y="5516923"/>
            <a:ext cx="3800758" cy="1115690"/>
          </a:xfrm>
          <a:prstGeom prst="rect">
            <a:avLst/>
          </a:prstGeom>
          <a:noFill/>
        </p:spPr>
        <p:txBody>
          <a:bodyPr wrap="square">
            <a:spAutoFit/>
          </a:bodyPr>
          <a:lstStyle/>
          <a:p>
            <a:r>
              <a:rPr lang="en-US" sz="1400" b="1" dirty="0">
                <a:solidFill>
                  <a:srgbClr val="376092"/>
                </a:solidFill>
                <a:latin typeface="Segoe UI Semilight" panose="020B0402040204020203" pitchFamily="34" charset="0"/>
                <a:cs typeface="Segoe UI Semilight" panose="020B0402040204020203" pitchFamily="34" charset="0"/>
              </a:rPr>
              <a:t>PCPC Staff: </a:t>
            </a:r>
          </a:p>
          <a:p>
            <a:r>
              <a:rPr lang="en-US" sz="1050" dirty="0">
                <a:solidFill>
                  <a:srgbClr val="4F81BD">
                    <a:lumMod val="75000"/>
                  </a:srgbClr>
                </a:solidFill>
                <a:latin typeface="Segoe UI Semilight" panose="020B0402040204020203" pitchFamily="34" charset="0"/>
                <a:cs typeface="Segoe UI Semilight" panose="020B0402040204020203" pitchFamily="34" charset="0"/>
              </a:rPr>
              <a:t>Aaron Holly, PCPC</a:t>
            </a:r>
          </a:p>
          <a:p>
            <a:r>
              <a:rPr lang="en-US" sz="1050" dirty="0">
                <a:solidFill>
                  <a:srgbClr val="4F81BD">
                    <a:lumMod val="75000"/>
                  </a:srgbClr>
                </a:solidFill>
                <a:latin typeface="Segoe UI Semilight" panose="020B0402040204020203" pitchFamily="34" charset="0"/>
                <a:cs typeface="Segoe UI Semilight" panose="020B0402040204020203" pitchFamily="34" charset="0"/>
              </a:rPr>
              <a:t>Jack Conviser, PCPC</a:t>
            </a:r>
          </a:p>
          <a:p>
            <a:r>
              <a:rPr lang="en-US" sz="1050" dirty="0">
                <a:solidFill>
                  <a:srgbClr val="4F81BD">
                    <a:lumMod val="75000"/>
                  </a:srgbClr>
                </a:solidFill>
                <a:latin typeface="Segoe UI Semilight" panose="020B0402040204020203" pitchFamily="34" charset="0"/>
                <a:cs typeface="Segoe UI Semilight" panose="020B0402040204020203" pitchFamily="34" charset="0"/>
              </a:rPr>
              <a:t>Anthony </a:t>
            </a:r>
            <a:r>
              <a:rPr lang="en-US" sz="1050" dirty="0" err="1">
                <a:solidFill>
                  <a:srgbClr val="4F81BD">
                    <a:lumMod val="75000"/>
                  </a:srgbClr>
                </a:solidFill>
                <a:latin typeface="Segoe UI Semilight" panose="020B0402040204020203" pitchFamily="34" charset="0"/>
                <a:cs typeface="Segoe UI Semilight" panose="020B0402040204020203" pitchFamily="34" charset="0"/>
              </a:rPr>
              <a:t>Christinizio</a:t>
            </a:r>
            <a:r>
              <a:rPr lang="en-US" sz="1050" dirty="0">
                <a:solidFill>
                  <a:srgbClr val="4F81BD">
                    <a:lumMod val="75000"/>
                  </a:srgbClr>
                </a:solidFill>
                <a:latin typeface="Segoe UI Semilight" panose="020B0402040204020203" pitchFamily="34" charset="0"/>
                <a:cs typeface="Segoe UI Semilight" panose="020B0402040204020203" pitchFamily="34" charset="0"/>
              </a:rPr>
              <a:t>, PCPC</a:t>
            </a:r>
          </a:p>
          <a:p>
            <a:r>
              <a:rPr lang="en-US" sz="1050" dirty="0">
                <a:solidFill>
                  <a:srgbClr val="4F81BD">
                    <a:lumMod val="75000"/>
                  </a:srgbClr>
                </a:solidFill>
                <a:latin typeface="Segoe UI Semilight" panose="020B0402040204020203" pitchFamily="34" charset="0"/>
                <a:cs typeface="Segoe UI Semilight" panose="020B0402040204020203" pitchFamily="34" charset="0"/>
              </a:rPr>
              <a:t>Madison Matera, PCPC</a:t>
            </a:r>
          </a:p>
          <a:p>
            <a:r>
              <a:rPr lang="en-US" sz="1050" dirty="0">
                <a:solidFill>
                  <a:srgbClr val="4F81BD">
                    <a:lumMod val="75000"/>
                  </a:srgbClr>
                </a:solidFill>
                <a:latin typeface="Segoe UI Semilight" panose="020B0402040204020203" pitchFamily="34" charset="0"/>
                <a:cs typeface="Segoe UI Semilight" panose="020B0402040204020203" pitchFamily="34" charset="0"/>
              </a:rPr>
              <a:t>Amy Boyd, PCPC</a:t>
            </a:r>
          </a:p>
        </p:txBody>
      </p:sp>
    </p:spTree>
    <p:extLst>
      <p:ext uri="{BB962C8B-B14F-4D97-AF65-F5344CB8AC3E}">
        <p14:creationId xmlns:p14="http://schemas.microsoft.com/office/powerpoint/2010/main" val="2713623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72E5-574D-2E2A-DE12-10D090C0B7FC}"/>
              </a:ext>
            </a:extLst>
          </p:cNvPr>
          <p:cNvSpPr>
            <a:spLocks noGrp="1"/>
          </p:cNvSpPr>
          <p:nvPr>
            <p:ph type="title"/>
          </p:nvPr>
        </p:nvSpPr>
        <p:spPr/>
        <p:txBody>
          <a:bodyPr/>
          <a:lstStyle/>
          <a:p>
            <a:r>
              <a:rPr lang="en-US" sz="30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GOALS OF PROPOSED UPDATES</a:t>
            </a:r>
          </a:p>
        </p:txBody>
      </p:sp>
      <p:sp>
        <p:nvSpPr>
          <p:cNvPr id="4" name="Content Placeholder 3">
            <a:extLst>
              <a:ext uri="{FF2B5EF4-FFF2-40B4-BE49-F238E27FC236}">
                <a16:creationId xmlns:a16="http://schemas.microsoft.com/office/drawing/2014/main" id="{6C53758B-4828-9095-900E-08CD92542B71}"/>
              </a:ext>
            </a:extLst>
          </p:cNvPr>
          <p:cNvSpPr>
            <a:spLocks noGrp="1"/>
          </p:cNvSpPr>
          <p:nvPr>
            <p:ph sz="half"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“Right Size” new development</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Regulate multifamily residential properties</a:t>
            </a:r>
          </a:p>
          <a:p>
            <a:r>
              <a:rPr lang="en-US" b="1" i="0" u="none" strike="noStrike"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LNW 1</a:t>
            </a:r>
            <a:r>
              <a:rPr lang="en-US" b="0"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rPr>
              <a:t>: Update the Ridge Avenue zoning overlay to encourage new development that adheres to the community’s vision.</a:t>
            </a:r>
            <a:endPar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457200" lvl="1" indent="0">
              <a:buNone/>
            </a:pPr>
            <a:endParaRPr lang="en-US" b="0"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endParaRPr lang="en-US" dirty="0">
              <a:solidFill>
                <a:schemeClr val="tx1">
                  <a:lumMod val="95000"/>
                  <a:lumOff val="5000"/>
                </a:schemeClr>
              </a:solidFill>
              <a:latin typeface="Segoe UI Semilight" panose="020B0402040204020203" pitchFamily="34" charset="0"/>
              <a:cs typeface="Segoe UI Semilight" panose="020B0402040204020203" pitchFamily="34" charset="0"/>
            </a:endParaRPr>
          </a:p>
          <a:p>
            <a:endParaRPr lang="en-US" dirty="0"/>
          </a:p>
        </p:txBody>
      </p:sp>
      <p:pic>
        <p:nvPicPr>
          <p:cNvPr id="6" name="Picture 5">
            <a:extLst>
              <a:ext uri="{FF2B5EF4-FFF2-40B4-BE49-F238E27FC236}">
                <a16:creationId xmlns:a16="http://schemas.microsoft.com/office/drawing/2014/main" id="{09700001-4957-98BD-6FA0-2E73AFDBA2C9}"/>
              </a:ext>
            </a:extLst>
          </p:cNvPr>
          <p:cNvPicPr>
            <a:picLocks noChangeAspect="1"/>
          </p:cNvPicPr>
          <p:nvPr/>
        </p:nvPicPr>
        <p:blipFill>
          <a:blip r:embed="rId2"/>
          <a:stretch>
            <a:fillRect/>
          </a:stretch>
        </p:blipFill>
        <p:spPr>
          <a:xfrm>
            <a:off x="7822851" y="1301984"/>
            <a:ext cx="3309896" cy="4254031"/>
          </a:xfrm>
          <a:prstGeom prst="rect">
            <a:avLst/>
          </a:prstGeom>
        </p:spPr>
      </p:pic>
    </p:spTree>
    <p:extLst>
      <p:ext uri="{BB962C8B-B14F-4D97-AF65-F5344CB8AC3E}">
        <p14:creationId xmlns:p14="http://schemas.microsoft.com/office/powerpoint/2010/main" val="4244289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41A7-9AF9-E45D-6B01-677086B2906F}"/>
              </a:ext>
            </a:extLst>
          </p:cNvPr>
          <p:cNvSpPr>
            <a:spLocks noGrp="1"/>
          </p:cNvSpPr>
          <p:nvPr>
            <p:ph type="title"/>
          </p:nvPr>
        </p:nvSpPr>
        <p:spPr>
          <a:xfrm>
            <a:off x="838200" y="327803"/>
            <a:ext cx="10515600" cy="1325563"/>
          </a:xfrm>
        </p:spPr>
        <p:txBody>
          <a:bodyPr>
            <a:normAutofit/>
          </a:bodyPr>
          <a:lstStyle/>
          <a:p>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PROPOSED UPDATES - OVERVIEW</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69686B48-FAB0-ABC7-19A8-BCFE281ACEDD}"/>
              </a:ext>
            </a:extLst>
          </p:cNvPr>
          <p:cNvSpPr>
            <a:spLocks noGrp="1"/>
          </p:cNvSpPr>
          <p:nvPr>
            <p:ph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Shift location of the overlay in the zoning code</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Contextual height limits along corridor</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Limits on bulk and mass of large buildings</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Other Updates</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Property </a:t>
            </a:r>
            <a:r>
              <a:rPr lang="en-US"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Remappings</a:t>
            </a:r>
            <a:endPar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543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4145AE6-7404-D1F1-1F06-0C951CC2F965}"/>
              </a:ext>
            </a:extLst>
          </p:cNvPr>
          <p:cNvSpPr>
            <a:spLocks noGrp="1"/>
          </p:cNvSpPr>
          <p:nvPr>
            <p:ph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Shift location of the overlay in the zoning code</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Currently Ridge Avenue Neighborhood Commercial Area Overlay</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Neighborhood Commercial Area Overlays (NCAs)</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Preserve the integrity of neighborhood commercial areas </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Promote and help guide appropriate commercial development</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Does not apply to residential properties</a:t>
            </a:r>
          </a:p>
        </p:txBody>
      </p:sp>
      <p:sp>
        <p:nvSpPr>
          <p:cNvPr id="6" name="Title 1">
            <a:extLst>
              <a:ext uri="{FF2B5EF4-FFF2-40B4-BE49-F238E27FC236}">
                <a16:creationId xmlns:a16="http://schemas.microsoft.com/office/drawing/2014/main" id="{9B446B35-25A8-853B-2766-D9B0CE45BE26}"/>
              </a:ext>
            </a:extLst>
          </p:cNvPr>
          <p:cNvSpPr>
            <a:spLocks noGrp="1"/>
          </p:cNvSpPr>
          <p:nvPr>
            <p:ph type="title"/>
          </p:nvPr>
        </p:nvSpPr>
        <p:spPr>
          <a:xfrm>
            <a:off x="838200" y="365125"/>
            <a:ext cx="10515600" cy="1325563"/>
          </a:xfrm>
        </p:spPr>
        <p:txBody>
          <a:bodyPr>
            <a:normAutofit/>
          </a:bodyPr>
          <a:lstStyle/>
          <a:p>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PROPOSED UPDATES – OVERLAY LOCATION</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1783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41A7-9AF9-E45D-6B01-677086B2906F}"/>
              </a:ext>
            </a:extLst>
          </p:cNvPr>
          <p:cNvSpPr>
            <a:spLocks noGrp="1"/>
          </p:cNvSpPr>
          <p:nvPr>
            <p:ph type="title"/>
          </p:nvPr>
        </p:nvSpPr>
        <p:spPr>
          <a:xfrm>
            <a:off x="838200" y="327803"/>
            <a:ext cx="10515600" cy="1325563"/>
          </a:xfrm>
        </p:spPr>
        <p:txBody>
          <a:bodyPr>
            <a:normAutofit/>
          </a:bodyPr>
          <a:lstStyle/>
          <a:p>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PROPOSED UPDATES – OVERLAY LOCATION</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69686B48-FAB0-ABC7-19A8-BCFE281ACEDD}"/>
              </a:ext>
            </a:extLst>
          </p:cNvPr>
          <p:cNvSpPr>
            <a:spLocks noGrp="1"/>
          </p:cNvSpPr>
          <p:nvPr>
            <p:ph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Ridge Avenue Neighborhoods Overlay</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Keeps commercial properties that were in NCA</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Incorporates multifamily residential properties</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Extends boundaries to Domino Ln.</a:t>
            </a:r>
          </a:p>
        </p:txBody>
      </p:sp>
    </p:spTree>
    <p:extLst>
      <p:ext uri="{BB962C8B-B14F-4D97-AF65-F5344CB8AC3E}">
        <p14:creationId xmlns:p14="http://schemas.microsoft.com/office/powerpoint/2010/main" val="3688260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city&#10;&#10;Description automatically generated">
            <a:extLst>
              <a:ext uri="{FF2B5EF4-FFF2-40B4-BE49-F238E27FC236}">
                <a16:creationId xmlns:a16="http://schemas.microsoft.com/office/drawing/2014/main" id="{4E2698BB-1D04-E951-862A-50CFF6D4D55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Google Shape;424;p59">
            <a:extLst>
              <a:ext uri="{FF2B5EF4-FFF2-40B4-BE49-F238E27FC236}">
                <a16:creationId xmlns:a16="http://schemas.microsoft.com/office/drawing/2014/main" id="{2A1DF8D0-D8BC-E418-6785-4138A2F248CE}"/>
              </a:ext>
            </a:extLst>
          </p:cNvPr>
          <p:cNvSpPr txBox="1"/>
          <p:nvPr/>
        </p:nvSpPr>
        <p:spPr>
          <a:xfrm rot="234546">
            <a:off x="6103228" y="2551942"/>
            <a:ext cx="1258276" cy="204600"/>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RIDGE AVE</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12" name="Google Shape;424;p59">
            <a:extLst>
              <a:ext uri="{FF2B5EF4-FFF2-40B4-BE49-F238E27FC236}">
                <a16:creationId xmlns:a16="http://schemas.microsoft.com/office/drawing/2014/main" id="{528EFDC7-BEEA-9832-1FBD-16E238D99387}"/>
              </a:ext>
            </a:extLst>
          </p:cNvPr>
          <p:cNvSpPr txBox="1"/>
          <p:nvPr/>
        </p:nvSpPr>
        <p:spPr>
          <a:xfrm rot="17388039">
            <a:off x="879589" y="2988613"/>
            <a:ext cx="1400201"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PAOLI AVE</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13" name="Google Shape;424;p59">
            <a:extLst>
              <a:ext uri="{FF2B5EF4-FFF2-40B4-BE49-F238E27FC236}">
                <a16:creationId xmlns:a16="http://schemas.microsoft.com/office/drawing/2014/main" id="{E33C513B-637C-31BD-1B1F-1868BD252ACD}"/>
              </a:ext>
            </a:extLst>
          </p:cNvPr>
          <p:cNvSpPr txBox="1"/>
          <p:nvPr/>
        </p:nvSpPr>
        <p:spPr>
          <a:xfrm rot="17351318">
            <a:off x="4149064" y="3399174"/>
            <a:ext cx="2112426" cy="274154"/>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LEVERINGTON AVE</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14" name="Google Shape;424;p59">
            <a:extLst>
              <a:ext uri="{FF2B5EF4-FFF2-40B4-BE49-F238E27FC236}">
                <a16:creationId xmlns:a16="http://schemas.microsoft.com/office/drawing/2014/main" id="{A448080C-2D68-8F29-B61A-C932ECB38EB2}"/>
              </a:ext>
            </a:extLst>
          </p:cNvPr>
          <p:cNvSpPr txBox="1"/>
          <p:nvPr/>
        </p:nvSpPr>
        <p:spPr>
          <a:xfrm rot="17214934">
            <a:off x="8220266" y="3559165"/>
            <a:ext cx="1400201"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SHURS LN</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7" name="Google Shape;424;p59">
            <a:extLst>
              <a:ext uri="{FF2B5EF4-FFF2-40B4-BE49-F238E27FC236}">
                <a16:creationId xmlns:a16="http://schemas.microsoft.com/office/drawing/2014/main" id="{1CDA5C40-5649-60E1-CDCF-9217A09758AA}"/>
              </a:ext>
            </a:extLst>
          </p:cNvPr>
          <p:cNvSpPr txBox="1"/>
          <p:nvPr/>
        </p:nvSpPr>
        <p:spPr>
          <a:xfrm>
            <a:off x="1053197" y="1040235"/>
            <a:ext cx="1589335" cy="528506"/>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Current extent of overlay boundaries</a:t>
            </a:r>
            <a:endParaRPr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8" name="Google Shape;424;p59">
            <a:extLst>
              <a:ext uri="{FF2B5EF4-FFF2-40B4-BE49-F238E27FC236}">
                <a16:creationId xmlns:a16="http://schemas.microsoft.com/office/drawing/2014/main" id="{8A5462A9-135D-19E0-9D23-4A524E05016B}"/>
              </a:ext>
            </a:extLst>
          </p:cNvPr>
          <p:cNvSpPr txBox="1"/>
          <p:nvPr/>
        </p:nvSpPr>
        <p:spPr>
          <a:xfrm>
            <a:off x="9807561" y="6069157"/>
            <a:ext cx="1589335" cy="528506"/>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Current extent of overlay boundaries</a:t>
            </a:r>
            <a:endParaRPr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cxnSp>
        <p:nvCxnSpPr>
          <p:cNvPr id="15" name="Straight Arrow Connector 14">
            <a:extLst>
              <a:ext uri="{FF2B5EF4-FFF2-40B4-BE49-F238E27FC236}">
                <a16:creationId xmlns:a16="http://schemas.microsoft.com/office/drawing/2014/main" id="{18D84B1A-EBAF-E8B1-6329-342A61D003D4}"/>
              </a:ext>
            </a:extLst>
          </p:cNvPr>
          <p:cNvCxnSpPr/>
          <p:nvPr/>
        </p:nvCxnSpPr>
        <p:spPr>
          <a:xfrm flipH="1">
            <a:off x="1579689" y="1627464"/>
            <a:ext cx="190388" cy="704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F7AF4F9-66EA-F814-7348-8CDFD85D605B}"/>
              </a:ext>
            </a:extLst>
          </p:cNvPr>
          <p:cNvCxnSpPr>
            <a:cxnSpLocks/>
          </p:cNvCxnSpPr>
          <p:nvPr/>
        </p:nvCxnSpPr>
        <p:spPr>
          <a:xfrm flipV="1">
            <a:off x="11207762" y="4833456"/>
            <a:ext cx="142683" cy="11672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424;p59">
            <a:extLst>
              <a:ext uri="{FF2B5EF4-FFF2-40B4-BE49-F238E27FC236}">
                <a16:creationId xmlns:a16="http://schemas.microsoft.com/office/drawing/2014/main" id="{7C57FEC4-83CA-A4A7-18F6-714F8AC82657}"/>
              </a:ext>
            </a:extLst>
          </p:cNvPr>
          <p:cNvSpPr txBox="1"/>
          <p:nvPr/>
        </p:nvSpPr>
        <p:spPr>
          <a:xfrm>
            <a:off x="9618427" y="4677707"/>
            <a:ext cx="1589335"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CRESSON ST</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Tree>
    <p:extLst>
      <p:ext uri="{BB962C8B-B14F-4D97-AF65-F5344CB8AC3E}">
        <p14:creationId xmlns:p14="http://schemas.microsoft.com/office/powerpoint/2010/main" val="433620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ap of a city&#10;&#10;Description automatically generated">
            <a:extLst>
              <a:ext uri="{FF2B5EF4-FFF2-40B4-BE49-F238E27FC236}">
                <a16:creationId xmlns:a16="http://schemas.microsoft.com/office/drawing/2014/main" id="{6076935D-DBD4-3A1D-03E0-17463A3E255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Google Shape;424;p59">
            <a:extLst>
              <a:ext uri="{FF2B5EF4-FFF2-40B4-BE49-F238E27FC236}">
                <a16:creationId xmlns:a16="http://schemas.microsoft.com/office/drawing/2014/main" id="{6C532119-B994-9515-3663-22E5A532DBAE}"/>
              </a:ext>
            </a:extLst>
          </p:cNvPr>
          <p:cNvSpPr txBox="1"/>
          <p:nvPr/>
        </p:nvSpPr>
        <p:spPr>
          <a:xfrm rot="234546">
            <a:off x="6103228" y="2551942"/>
            <a:ext cx="1258276" cy="204600"/>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RIDGE AVE</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7" name="Google Shape;424;p59">
            <a:extLst>
              <a:ext uri="{FF2B5EF4-FFF2-40B4-BE49-F238E27FC236}">
                <a16:creationId xmlns:a16="http://schemas.microsoft.com/office/drawing/2014/main" id="{A4B4466A-7D69-B144-42A0-7BB3D83008ED}"/>
              </a:ext>
            </a:extLst>
          </p:cNvPr>
          <p:cNvSpPr txBox="1"/>
          <p:nvPr/>
        </p:nvSpPr>
        <p:spPr>
          <a:xfrm rot="17144675">
            <a:off x="-123177" y="3156393"/>
            <a:ext cx="1400201"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DOMINO LN</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9" name="Google Shape;424;p59">
            <a:extLst>
              <a:ext uri="{FF2B5EF4-FFF2-40B4-BE49-F238E27FC236}">
                <a16:creationId xmlns:a16="http://schemas.microsoft.com/office/drawing/2014/main" id="{72F828F1-2F97-CF66-48DF-D68BC15ED7B6}"/>
              </a:ext>
            </a:extLst>
          </p:cNvPr>
          <p:cNvSpPr txBox="1"/>
          <p:nvPr/>
        </p:nvSpPr>
        <p:spPr>
          <a:xfrm rot="17351318">
            <a:off x="4149064" y="3399174"/>
            <a:ext cx="2112426" cy="274154"/>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LEVERINGTON AVE</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10" name="Google Shape;424;p59">
            <a:extLst>
              <a:ext uri="{FF2B5EF4-FFF2-40B4-BE49-F238E27FC236}">
                <a16:creationId xmlns:a16="http://schemas.microsoft.com/office/drawing/2014/main" id="{8D7260E9-407A-F30E-5D76-FEC2F6C339DC}"/>
              </a:ext>
            </a:extLst>
          </p:cNvPr>
          <p:cNvSpPr txBox="1"/>
          <p:nvPr/>
        </p:nvSpPr>
        <p:spPr>
          <a:xfrm rot="17214934">
            <a:off x="8220266" y="3559165"/>
            <a:ext cx="1400201"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SHURS LN</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8" name="Google Shape;424;p59">
            <a:extLst>
              <a:ext uri="{FF2B5EF4-FFF2-40B4-BE49-F238E27FC236}">
                <a16:creationId xmlns:a16="http://schemas.microsoft.com/office/drawing/2014/main" id="{2007B00F-2CC4-1AC2-B78B-DA6E68163B18}"/>
              </a:ext>
            </a:extLst>
          </p:cNvPr>
          <p:cNvSpPr txBox="1"/>
          <p:nvPr/>
        </p:nvSpPr>
        <p:spPr>
          <a:xfrm>
            <a:off x="339094" y="857355"/>
            <a:ext cx="1589335" cy="528506"/>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Proposed extent of overlay boundaries</a:t>
            </a:r>
            <a:endParaRPr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11" name="Google Shape;424;p59">
            <a:extLst>
              <a:ext uri="{FF2B5EF4-FFF2-40B4-BE49-F238E27FC236}">
                <a16:creationId xmlns:a16="http://schemas.microsoft.com/office/drawing/2014/main" id="{F93DD249-5173-060B-F33F-59FCE85A5313}"/>
              </a:ext>
            </a:extLst>
          </p:cNvPr>
          <p:cNvSpPr txBox="1"/>
          <p:nvPr/>
        </p:nvSpPr>
        <p:spPr>
          <a:xfrm>
            <a:off x="10084820" y="6039811"/>
            <a:ext cx="1589335" cy="528506"/>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Proposed extent of overlay boundaries</a:t>
            </a:r>
            <a:endParaRPr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cxnSp>
        <p:nvCxnSpPr>
          <p:cNvPr id="12" name="Straight Arrow Connector 11">
            <a:extLst>
              <a:ext uri="{FF2B5EF4-FFF2-40B4-BE49-F238E27FC236}">
                <a16:creationId xmlns:a16="http://schemas.microsoft.com/office/drawing/2014/main" id="{E41C0907-6960-1671-05C9-2424D81A68C7}"/>
              </a:ext>
            </a:extLst>
          </p:cNvPr>
          <p:cNvCxnSpPr>
            <a:cxnSpLocks/>
          </p:cNvCxnSpPr>
          <p:nvPr/>
        </p:nvCxnSpPr>
        <p:spPr>
          <a:xfrm flipH="1">
            <a:off x="792480" y="1385861"/>
            <a:ext cx="186595" cy="9393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0FE87F-F161-190F-FA68-888A844FA857}"/>
              </a:ext>
            </a:extLst>
          </p:cNvPr>
          <p:cNvCxnSpPr>
            <a:cxnSpLocks/>
          </p:cNvCxnSpPr>
          <p:nvPr/>
        </p:nvCxnSpPr>
        <p:spPr>
          <a:xfrm flipV="1">
            <a:off x="11125200" y="4833456"/>
            <a:ext cx="225245" cy="1206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Google Shape;424;p59">
            <a:extLst>
              <a:ext uri="{FF2B5EF4-FFF2-40B4-BE49-F238E27FC236}">
                <a16:creationId xmlns:a16="http://schemas.microsoft.com/office/drawing/2014/main" id="{013F11F3-EAB2-44E8-D732-4C8694979263}"/>
              </a:ext>
            </a:extLst>
          </p:cNvPr>
          <p:cNvSpPr txBox="1"/>
          <p:nvPr/>
        </p:nvSpPr>
        <p:spPr>
          <a:xfrm>
            <a:off x="9618427" y="4677707"/>
            <a:ext cx="1589335"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CRESSON ST</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Tree>
    <p:extLst>
      <p:ext uri="{BB962C8B-B14F-4D97-AF65-F5344CB8AC3E}">
        <p14:creationId xmlns:p14="http://schemas.microsoft.com/office/powerpoint/2010/main" val="1055185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41A7-9AF9-E45D-6B01-677086B2906F}"/>
              </a:ext>
            </a:extLst>
          </p:cNvPr>
          <p:cNvSpPr>
            <a:spLocks noGrp="1"/>
          </p:cNvSpPr>
          <p:nvPr>
            <p:ph type="title"/>
          </p:nvPr>
        </p:nvSpPr>
        <p:spPr>
          <a:xfrm>
            <a:off x="838200" y="327803"/>
            <a:ext cx="10515600" cy="1325563"/>
          </a:xfrm>
        </p:spPr>
        <p:txBody>
          <a:bodyPr>
            <a:normAutofit/>
          </a:bodyPr>
          <a:lstStyle/>
          <a:p>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PROPSED UPDATES - HEIGHT</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69686B48-FAB0-ABC7-19A8-BCFE281ACEDD}"/>
              </a:ext>
            </a:extLst>
          </p:cNvPr>
          <p:cNvSpPr>
            <a:spLocks noGrp="1"/>
          </p:cNvSpPr>
          <p:nvPr>
            <p:ph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Height Requirements</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Building height limited to 45 feet/4 stories</a:t>
            </a:r>
          </a:p>
          <a:p>
            <a:pPr lvl="2"/>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Between Leverington Avenue. and </a:t>
            </a:r>
            <a:r>
              <a:rPr lang="en-US" dirty="0" err="1">
                <a:latin typeface="Open Sans" panose="020B0606030504020204" pitchFamily="34" charset="0"/>
                <a:ea typeface="Open Sans" panose="020B0606030504020204" pitchFamily="34" charset="0"/>
                <a:cs typeface="Open Sans" panose="020B0606030504020204" pitchFamily="34" charset="0"/>
              </a:rPr>
              <a:t>Shurs</a:t>
            </a:r>
            <a:r>
              <a:rPr lang="en-US" dirty="0">
                <a:latin typeface="Open Sans" panose="020B0606030504020204" pitchFamily="34" charset="0"/>
                <a:ea typeface="Open Sans" panose="020B0606030504020204" pitchFamily="34" charset="0"/>
                <a:cs typeface="Open Sans" panose="020B0606030504020204" pitchFamily="34" charset="0"/>
              </a:rPr>
              <a:t> Lane.</a:t>
            </a:r>
          </a:p>
          <a:p>
            <a:pPr lvl="2"/>
            <a:r>
              <a:rPr lang="en-US" dirty="0">
                <a:latin typeface="Open Sans" panose="020B0606030504020204" pitchFamily="34" charset="0"/>
                <a:ea typeface="Open Sans" panose="020B0606030504020204" pitchFamily="34" charset="0"/>
                <a:cs typeface="Open Sans" panose="020B0606030504020204" pitchFamily="34" charset="0"/>
              </a:rPr>
              <a:t>Reduction from 55 feet</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Building height limited to 38 feet/3 stories</a:t>
            </a:r>
          </a:p>
          <a:p>
            <a:pPr lvl="2"/>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Leverington Avenue to Domino Lane</a:t>
            </a:r>
          </a:p>
          <a:p>
            <a:pPr lvl="2"/>
            <a:r>
              <a:rPr lang="en-US"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Shurs</a:t>
            </a:r>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Lane to Cresson Street</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Minimum 14-foot floor to floor height for required commercial space.</a:t>
            </a:r>
          </a:p>
        </p:txBody>
      </p:sp>
    </p:spTree>
    <p:extLst>
      <p:ext uri="{BB962C8B-B14F-4D97-AF65-F5344CB8AC3E}">
        <p14:creationId xmlns:p14="http://schemas.microsoft.com/office/powerpoint/2010/main" val="40001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ap of a city&#10;&#10;Description automatically generated">
            <a:extLst>
              <a:ext uri="{FF2B5EF4-FFF2-40B4-BE49-F238E27FC236}">
                <a16:creationId xmlns:a16="http://schemas.microsoft.com/office/drawing/2014/main" id="{6076935D-DBD4-3A1D-03E0-17463A3E255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Google Shape;424;p59">
            <a:extLst>
              <a:ext uri="{FF2B5EF4-FFF2-40B4-BE49-F238E27FC236}">
                <a16:creationId xmlns:a16="http://schemas.microsoft.com/office/drawing/2014/main" id="{6C532119-B994-9515-3663-22E5A532DBAE}"/>
              </a:ext>
            </a:extLst>
          </p:cNvPr>
          <p:cNvSpPr txBox="1"/>
          <p:nvPr/>
        </p:nvSpPr>
        <p:spPr>
          <a:xfrm rot="234546">
            <a:off x="6103228" y="2551942"/>
            <a:ext cx="1258276" cy="204600"/>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RIDGE AVE</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7" name="Google Shape;424;p59">
            <a:extLst>
              <a:ext uri="{FF2B5EF4-FFF2-40B4-BE49-F238E27FC236}">
                <a16:creationId xmlns:a16="http://schemas.microsoft.com/office/drawing/2014/main" id="{A4B4466A-7D69-B144-42A0-7BB3D83008ED}"/>
              </a:ext>
            </a:extLst>
          </p:cNvPr>
          <p:cNvSpPr txBox="1"/>
          <p:nvPr/>
        </p:nvSpPr>
        <p:spPr>
          <a:xfrm rot="17144675">
            <a:off x="-123177" y="3156393"/>
            <a:ext cx="1400201"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DOMINO LN</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9" name="Google Shape;424;p59">
            <a:extLst>
              <a:ext uri="{FF2B5EF4-FFF2-40B4-BE49-F238E27FC236}">
                <a16:creationId xmlns:a16="http://schemas.microsoft.com/office/drawing/2014/main" id="{72F828F1-2F97-CF66-48DF-D68BC15ED7B6}"/>
              </a:ext>
            </a:extLst>
          </p:cNvPr>
          <p:cNvSpPr txBox="1"/>
          <p:nvPr/>
        </p:nvSpPr>
        <p:spPr>
          <a:xfrm rot="17351318">
            <a:off x="4149064" y="3399174"/>
            <a:ext cx="2112426" cy="274154"/>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LEVERINGTON AVE</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10" name="Google Shape;424;p59">
            <a:extLst>
              <a:ext uri="{FF2B5EF4-FFF2-40B4-BE49-F238E27FC236}">
                <a16:creationId xmlns:a16="http://schemas.microsoft.com/office/drawing/2014/main" id="{8D7260E9-407A-F30E-5D76-FEC2F6C339DC}"/>
              </a:ext>
            </a:extLst>
          </p:cNvPr>
          <p:cNvSpPr txBox="1"/>
          <p:nvPr/>
        </p:nvSpPr>
        <p:spPr>
          <a:xfrm rot="17214934">
            <a:off x="8220266" y="3559165"/>
            <a:ext cx="1400201"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SHURS LN</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
        <p:nvSpPr>
          <p:cNvPr id="8" name="Google Shape;424;p59">
            <a:extLst>
              <a:ext uri="{FF2B5EF4-FFF2-40B4-BE49-F238E27FC236}">
                <a16:creationId xmlns:a16="http://schemas.microsoft.com/office/drawing/2014/main" id="{2007B00F-2CC4-1AC2-B78B-DA6E68163B18}"/>
              </a:ext>
            </a:extLst>
          </p:cNvPr>
          <p:cNvSpPr txBox="1"/>
          <p:nvPr/>
        </p:nvSpPr>
        <p:spPr>
          <a:xfrm>
            <a:off x="2760617" y="1378351"/>
            <a:ext cx="1589335" cy="528506"/>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38’ Height Limit</a:t>
            </a:r>
            <a:endParaRPr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cxnSp>
        <p:nvCxnSpPr>
          <p:cNvPr id="12" name="Straight Arrow Connector 11">
            <a:extLst>
              <a:ext uri="{FF2B5EF4-FFF2-40B4-BE49-F238E27FC236}">
                <a16:creationId xmlns:a16="http://schemas.microsoft.com/office/drawing/2014/main" id="{E41C0907-6960-1671-05C9-2424D81A68C7}"/>
              </a:ext>
            </a:extLst>
          </p:cNvPr>
          <p:cNvCxnSpPr>
            <a:cxnSpLocks/>
          </p:cNvCxnSpPr>
          <p:nvPr/>
        </p:nvCxnSpPr>
        <p:spPr>
          <a:xfrm flipH="1">
            <a:off x="883881" y="1642604"/>
            <a:ext cx="187673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4646B2-77E7-B0EB-EADD-3F508AEB1010}"/>
              </a:ext>
            </a:extLst>
          </p:cNvPr>
          <p:cNvCxnSpPr>
            <a:cxnSpLocks/>
            <a:stCxn id="8" idx="3"/>
          </p:cNvCxnSpPr>
          <p:nvPr/>
        </p:nvCxnSpPr>
        <p:spPr>
          <a:xfrm>
            <a:off x="4349952" y="1642604"/>
            <a:ext cx="15283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24;p59">
            <a:extLst>
              <a:ext uri="{FF2B5EF4-FFF2-40B4-BE49-F238E27FC236}">
                <a16:creationId xmlns:a16="http://schemas.microsoft.com/office/drawing/2014/main" id="{480A266B-25E7-B191-BA3D-043534DAFCC8}"/>
              </a:ext>
            </a:extLst>
          </p:cNvPr>
          <p:cNvSpPr txBox="1"/>
          <p:nvPr/>
        </p:nvSpPr>
        <p:spPr>
          <a:xfrm>
            <a:off x="9995749" y="1378351"/>
            <a:ext cx="1589335" cy="528506"/>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38’ Height Limit</a:t>
            </a:r>
            <a:endParaRPr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cxnSp>
        <p:nvCxnSpPr>
          <p:cNvPr id="18" name="Straight Arrow Connector 17">
            <a:extLst>
              <a:ext uri="{FF2B5EF4-FFF2-40B4-BE49-F238E27FC236}">
                <a16:creationId xmlns:a16="http://schemas.microsoft.com/office/drawing/2014/main" id="{CBDDB7AD-8B54-DEBE-7FB7-FF63355D8896}"/>
              </a:ext>
            </a:extLst>
          </p:cNvPr>
          <p:cNvCxnSpPr>
            <a:cxnSpLocks/>
            <a:stCxn id="17" idx="1"/>
          </p:cNvCxnSpPr>
          <p:nvPr/>
        </p:nvCxnSpPr>
        <p:spPr>
          <a:xfrm flipH="1">
            <a:off x="9740940" y="1642604"/>
            <a:ext cx="2548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4F08B5E-AE31-7538-152A-6340FE4F9821}"/>
              </a:ext>
            </a:extLst>
          </p:cNvPr>
          <p:cNvCxnSpPr>
            <a:cxnSpLocks/>
          </p:cNvCxnSpPr>
          <p:nvPr/>
        </p:nvCxnSpPr>
        <p:spPr>
          <a:xfrm>
            <a:off x="11585084" y="1642604"/>
            <a:ext cx="35436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Google Shape;424;p59">
            <a:extLst>
              <a:ext uri="{FF2B5EF4-FFF2-40B4-BE49-F238E27FC236}">
                <a16:creationId xmlns:a16="http://schemas.microsoft.com/office/drawing/2014/main" id="{0779AB66-E5F1-5491-951B-474748B4B733}"/>
              </a:ext>
            </a:extLst>
          </p:cNvPr>
          <p:cNvSpPr txBox="1"/>
          <p:nvPr/>
        </p:nvSpPr>
        <p:spPr>
          <a:xfrm>
            <a:off x="7011041" y="1378351"/>
            <a:ext cx="1589335" cy="528506"/>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45’ Height Limit</a:t>
            </a:r>
            <a:endParaRPr sz="12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cxnSp>
        <p:nvCxnSpPr>
          <p:cNvPr id="26" name="Straight Arrow Connector 25">
            <a:extLst>
              <a:ext uri="{FF2B5EF4-FFF2-40B4-BE49-F238E27FC236}">
                <a16:creationId xmlns:a16="http://schemas.microsoft.com/office/drawing/2014/main" id="{DB6F8777-B728-C401-F88F-890F20E66F03}"/>
              </a:ext>
            </a:extLst>
          </p:cNvPr>
          <p:cNvCxnSpPr>
            <a:cxnSpLocks/>
          </p:cNvCxnSpPr>
          <p:nvPr/>
        </p:nvCxnSpPr>
        <p:spPr>
          <a:xfrm flipH="1">
            <a:off x="5878286" y="1642604"/>
            <a:ext cx="11327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A0938DA-6DE8-B81D-ECBA-3BB7AD1149F2}"/>
              </a:ext>
            </a:extLst>
          </p:cNvPr>
          <p:cNvCxnSpPr>
            <a:cxnSpLocks/>
            <a:stCxn id="25" idx="3"/>
          </p:cNvCxnSpPr>
          <p:nvPr/>
        </p:nvCxnSpPr>
        <p:spPr>
          <a:xfrm>
            <a:off x="8600376" y="1642604"/>
            <a:ext cx="11358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424;p59">
            <a:extLst>
              <a:ext uri="{FF2B5EF4-FFF2-40B4-BE49-F238E27FC236}">
                <a16:creationId xmlns:a16="http://schemas.microsoft.com/office/drawing/2014/main" id="{4F52F91A-FB86-9898-B262-B903CBE733B8}"/>
              </a:ext>
            </a:extLst>
          </p:cNvPr>
          <p:cNvSpPr txBox="1"/>
          <p:nvPr/>
        </p:nvSpPr>
        <p:spPr>
          <a:xfrm>
            <a:off x="9618427" y="4677707"/>
            <a:ext cx="1589335" cy="243091"/>
          </a:xfrm>
          <a:prstGeom prst="rect">
            <a:avLst/>
          </a:prstGeom>
          <a:solidFill>
            <a:srgbClr val="FFFFFF">
              <a:alpha val="50000"/>
            </a:srgbClr>
          </a:solidFill>
          <a:ln>
            <a:noFill/>
          </a:ln>
        </p:spPr>
        <p:txBody>
          <a:bodyPr spcFirstLastPara="1" wrap="square" lIns="91425" tIns="91425" rIns="91425" bIns="91425" anchor="ctr" anchorCtr="0">
            <a:noAutofit/>
          </a:bodyPr>
          <a:lstStyle/>
          <a:p>
            <a:pPr algn="ctr"/>
            <a:r>
              <a:rPr lang="en"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rPr>
              <a:t>CRESSON ST</a:t>
            </a:r>
            <a:endParaRPr sz="1500" b="1" dirty="0">
              <a:solidFill>
                <a:srgbClr val="000000"/>
              </a:solidFill>
              <a:latin typeface="Montserrat" panose="02000505000000020004" pitchFamily="2" charset="0"/>
              <a:ea typeface="Open Sans" panose="020B0606030504020204" pitchFamily="34" charset="0"/>
              <a:cs typeface="Open Sans" panose="020B0606030504020204" pitchFamily="34" charset="0"/>
              <a:sym typeface="Avenir"/>
            </a:endParaRPr>
          </a:p>
        </p:txBody>
      </p:sp>
    </p:spTree>
    <p:extLst>
      <p:ext uri="{BB962C8B-B14F-4D97-AF65-F5344CB8AC3E}">
        <p14:creationId xmlns:p14="http://schemas.microsoft.com/office/powerpoint/2010/main" val="171372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41A7-9AF9-E45D-6B01-677086B2906F}"/>
              </a:ext>
            </a:extLst>
          </p:cNvPr>
          <p:cNvSpPr>
            <a:spLocks noGrp="1"/>
          </p:cNvSpPr>
          <p:nvPr>
            <p:ph type="title"/>
          </p:nvPr>
        </p:nvSpPr>
        <p:spPr>
          <a:xfrm>
            <a:off x="838200" y="327803"/>
            <a:ext cx="10515600" cy="1325563"/>
          </a:xfrm>
        </p:spPr>
        <p:txBody>
          <a:bodyPr>
            <a:normAutofit/>
          </a:bodyPr>
          <a:lstStyle/>
          <a:p>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PROPSED UPDATES – BONUSES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69686B48-FAB0-ABC7-19A8-BCFE281ACEDD}"/>
              </a:ext>
            </a:extLst>
          </p:cNvPr>
          <p:cNvSpPr>
            <a:spLocks noGrp="1"/>
          </p:cNvSpPr>
          <p:nvPr>
            <p:ph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Extra height permitted through providing affordable housing on site (Mixed Income Housing Bonus)</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7 feet/1 story </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No other height/density bonuses permitted.</a:t>
            </a:r>
          </a:p>
          <a:p>
            <a:endPar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234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A78F6-4095-A6D6-6127-3A20F4740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DC0E7-82D6-055A-6A38-CC6CBF60E5C6}"/>
              </a:ext>
            </a:extLst>
          </p:cNvPr>
          <p:cNvSpPr>
            <a:spLocks noGrp="1"/>
          </p:cNvSpPr>
          <p:nvPr>
            <p:ph type="title"/>
          </p:nvPr>
        </p:nvSpPr>
        <p:spPr/>
        <p:txBody>
          <a:bodyPr>
            <a:normAutofit/>
          </a:bodyPr>
          <a:lstStyle/>
          <a:p>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PROPOSED UPDATES – BULK AND MASSING</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C4B87244-3A41-7526-6CFC-E2B90840F9BE}"/>
              </a:ext>
            </a:extLst>
          </p:cNvPr>
          <p:cNvSpPr>
            <a:spLocks noGrp="1"/>
          </p:cNvSpPr>
          <p:nvPr>
            <p:ph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Lots greater than 5,000 square feet.</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Portions of a building within 20 feet of a residential single-family district cannot exceed 38 feet in height</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Contextual setbacks on side streets</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Required side yards when abutting residential single-family district</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Required landscaped, front yard setbacks for RM-1properties</a:t>
            </a:r>
          </a:p>
        </p:txBody>
      </p:sp>
    </p:spTree>
    <p:extLst>
      <p:ext uri="{BB962C8B-B14F-4D97-AF65-F5344CB8AC3E}">
        <p14:creationId xmlns:p14="http://schemas.microsoft.com/office/powerpoint/2010/main" val="2855242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43100" y="332117"/>
            <a:ext cx="8803986" cy="553998"/>
          </a:xfrm>
          <a:prstGeom prst="rect">
            <a:avLst/>
          </a:prstGeom>
        </p:spPr>
        <p:txBody>
          <a:bodyPr wrap="square">
            <a:spAutoFit/>
          </a:bodyPr>
          <a:lstStyle/>
          <a:p>
            <a:r>
              <a:rPr lang="en-US" sz="3000" b="1" dirty="0">
                <a:solidFill>
                  <a:srgbClr val="0072A6"/>
                </a:solidFill>
                <a:latin typeface="Segoe UI Semibold" panose="020B0702040204020203" pitchFamily="34" charset="0"/>
              </a:rPr>
              <a:t>TONIGHT’S AGENDA</a:t>
            </a:r>
            <a:endParaRPr lang="en-US" sz="3000" dirty="0">
              <a:solidFill>
                <a:srgbClr val="0072A6"/>
              </a:solidFill>
              <a:latin typeface="Segoe UI Semibold" panose="020B0702040204020203" pitchFamily="34" charset="0"/>
            </a:endParaRPr>
          </a:p>
        </p:txBody>
      </p:sp>
      <p:sp>
        <p:nvSpPr>
          <p:cNvPr id="5" name="Rectangle 4"/>
          <p:cNvSpPr/>
          <p:nvPr/>
        </p:nvSpPr>
        <p:spPr>
          <a:xfrm>
            <a:off x="1943101" y="1120743"/>
            <a:ext cx="8424741" cy="2246769"/>
          </a:xfrm>
          <a:prstGeom prst="rect">
            <a:avLst/>
          </a:prstGeom>
        </p:spPr>
        <p:txBody>
          <a:bodyPr wrap="square">
            <a:spAutoFit/>
          </a:bodyPr>
          <a:lstStyle/>
          <a:p>
            <a:pPr marL="274320" indent="-274320">
              <a:spcAft>
                <a:spcPts val="2400"/>
              </a:spcAft>
              <a:buFont typeface="Wingdings" pitchFamily="2" charset="2"/>
              <a:buChar char="§"/>
            </a:pPr>
            <a:r>
              <a:rPr lang="en-US" sz="3200" dirty="0">
                <a:latin typeface="Segoe UI Semilight" panose="020B0402040204020203" pitchFamily="34" charset="0"/>
                <a:cs typeface="Segoe UI Semilight" panose="020B0402040204020203" pitchFamily="34" charset="0"/>
              </a:rPr>
              <a:t>Introduction</a:t>
            </a:r>
          </a:p>
          <a:p>
            <a:pPr marL="274320" indent="-274320">
              <a:spcAft>
                <a:spcPts val="2400"/>
              </a:spcAft>
              <a:buFont typeface="Wingdings" pitchFamily="2" charset="2"/>
              <a:buChar char="§"/>
            </a:pPr>
            <a:r>
              <a:rPr lang="en-US" sz="3200" dirty="0">
                <a:latin typeface="Segoe UI Semilight" panose="020B0402040204020203" pitchFamily="34" charset="0"/>
                <a:cs typeface="Segoe UI Semilight" panose="020B0402040204020203" pitchFamily="34" charset="0"/>
              </a:rPr>
              <a:t>Presentation of Proposed Updates </a:t>
            </a:r>
          </a:p>
          <a:p>
            <a:pPr marL="274320" indent="-274320">
              <a:spcAft>
                <a:spcPts val="2400"/>
              </a:spcAft>
              <a:buFont typeface="Wingdings" pitchFamily="2" charset="2"/>
              <a:buChar char="§"/>
            </a:pPr>
            <a:r>
              <a:rPr lang="en-US" sz="3200" dirty="0">
                <a:latin typeface="Segoe UI Semilight" panose="020B0402040204020203" pitchFamily="34" charset="0"/>
                <a:cs typeface="Segoe UI Semilight" panose="020B0402040204020203" pitchFamily="34" charset="0"/>
              </a:rPr>
              <a:t>Questions &amp; Discussion</a:t>
            </a:r>
          </a:p>
        </p:txBody>
      </p:sp>
    </p:spTree>
    <p:extLst>
      <p:ext uri="{BB962C8B-B14F-4D97-AF65-F5344CB8AC3E}">
        <p14:creationId xmlns:p14="http://schemas.microsoft.com/office/powerpoint/2010/main" val="2130122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building&#10;&#10;Description automatically generated">
            <a:extLst>
              <a:ext uri="{FF2B5EF4-FFF2-40B4-BE49-F238E27FC236}">
                <a16:creationId xmlns:a16="http://schemas.microsoft.com/office/drawing/2014/main" id="{9E225436-20A4-09F8-FF47-8745A641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6942" y="0"/>
            <a:ext cx="8875058" cy="6858000"/>
          </a:xfrm>
        </p:spPr>
      </p:pic>
      <p:sp>
        <p:nvSpPr>
          <p:cNvPr id="5" name="Content Placeholder 4">
            <a:extLst>
              <a:ext uri="{FF2B5EF4-FFF2-40B4-BE49-F238E27FC236}">
                <a16:creationId xmlns:a16="http://schemas.microsoft.com/office/drawing/2014/main" id="{7518D71F-D777-6652-56FD-27CE510D497A}"/>
              </a:ext>
            </a:extLst>
          </p:cNvPr>
          <p:cNvSpPr txBox="1">
            <a:spLocks/>
          </p:cNvSpPr>
          <p:nvPr/>
        </p:nvSpPr>
        <p:spPr>
          <a:xfrm>
            <a:off x="460220" y="1516175"/>
            <a:ext cx="2856722" cy="3825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38 feet/3 stories</a:t>
            </a:r>
          </a:p>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Domino Ln. to Leverington Ave. and </a:t>
            </a:r>
            <a:r>
              <a:rPr lang="en-US" sz="20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Shurs</a:t>
            </a:r>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Ln. to Cresson St.</a:t>
            </a:r>
          </a:p>
          <a:p>
            <a:pPr lvl="1"/>
            <a:r>
              <a:rPr lang="en-US" sz="16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CMX-2/RM-1</a:t>
            </a:r>
          </a:p>
        </p:txBody>
      </p:sp>
    </p:spTree>
    <p:extLst>
      <p:ext uri="{BB962C8B-B14F-4D97-AF65-F5344CB8AC3E}">
        <p14:creationId xmlns:p14="http://schemas.microsoft.com/office/powerpoint/2010/main" val="23793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diagram of a building&#10;&#10;Description automatically generated">
            <a:extLst>
              <a:ext uri="{FF2B5EF4-FFF2-40B4-BE49-F238E27FC236}">
                <a16:creationId xmlns:a16="http://schemas.microsoft.com/office/drawing/2014/main" id="{135CCF77-9FEE-D0D8-186B-1AC7D19EEB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6943" y="0"/>
            <a:ext cx="8875057" cy="6858000"/>
          </a:xfrm>
        </p:spPr>
      </p:pic>
      <p:sp>
        <p:nvSpPr>
          <p:cNvPr id="4" name="Content Placeholder 4">
            <a:extLst>
              <a:ext uri="{FF2B5EF4-FFF2-40B4-BE49-F238E27FC236}">
                <a16:creationId xmlns:a16="http://schemas.microsoft.com/office/drawing/2014/main" id="{FFA8F005-BD09-501C-57D9-06CA6269B6B4}"/>
              </a:ext>
            </a:extLst>
          </p:cNvPr>
          <p:cNvSpPr txBox="1">
            <a:spLocks/>
          </p:cNvSpPr>
          <p:nvPr/>
        </p:nvSpPr>
        <p:spPr>
          <a:xfrm>
            <a:off x="460220" y="1516175"/>
            <a:ext cx="2856722" cy="3825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45 feet/4 stories</a:t>
            </a:r>
          </a:p>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Leverington Ave. to </a:t>
            </a:r>
            <a:r>
              <a:rPr lang="en-US" sz="20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Shurs</a:t>
            </a:r>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Ln.</a:t>
            </a:r>
          </a:p>
          <a:p>
            <a:pPr lvl="1"/>
            <a:r>
              <a:rPr lang="en-US" sz="16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CMX-2.5</a:t>
            </a:r>
          </a:p>
        </p:txBody>
      </p:sp>
    </p:spTree>
    <p:extLst>
      <p:ext uri="{BB962C8B-B14F-4D97-AF65-F5344CB8AC3E}">
        <p14:creationId xmlns:p14="http://schemas.microsoft.com/office/powerpoint/2010/main" val="169754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A78F6-4095-A6D6-6127-3A20F4740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DC0E7-82D6-055A-6A38-CC6CBF60E5C6}"/>
              </a:ext>
            </a:extLst>
          </p:cNvPr>
          <p:cNvSpPr>
            <a:spLocks noGrp="1"/>
          </p:cNvSpPr>
          <p:nvPr>
            <p:ph type="title"/>
          </p:nvPr>
        </p:nvSpPr>
        <p:spPr/>
        <p:txBody>
          <a:bodyPr>
            <a:normAutofit/>
          </a:bodyPr>
          <a:lstStyle/>
          <a:p>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PROPOSED UPDATES - PARKING</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C4B87244-3A41-7526-6CFC-E2B90840F9BE}"/>
              </a:ext>
            </a:extLst>
          </p:cNvPr>
          <p:cNvSpPr>
            <a:spLocks noGrp="1"/>
          </p:cNvSpPr>
          <p:nvPr>
            <p:ph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Parking Updates</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Removes off-site parking provision</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Allows for parking to be in an underground garage</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Keeping 1 parking space per unit (after the first five units)</a:t>
            </a:r>
          </a:p>
          <a:p>
            <a:pPr lvl="2"/>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Required on site affordable units are exempt from parking requirement</a:t>
            </a:r>
          </a:p>
        </p:txBody>
      </p:sp>
    </p:spTree>
    <p:extLst>
      <p:ext uri="{BB962C8B-B14F-4D97-AF65-F5344CB8AC3E}">
        <p14:creationId xmlns:p14="http://schemas.microsoft.com/office/powerpoint/2010/main" val="3159725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A78F6-4095-A6D6-6127-3A20F4740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DC0E7-82D6-055A-6A38-CC6CBF60E5C6}"/>
              </a:ext>
            </a:extLst>
          </p:cNvPr>
          <p:cNvSpPr>
            <a:spLocks noGrp="1"/>
          </p:cNvSpPr>
          <p:nvPr>
            <p:ph type="title"/>
          </p:nvPr>
        </p:nvSpPr>
        <p:spPr/>
        <p:txBody>
          <a:bodyPr>
            <a:normAutofit/>
          </a:bodyPr>
          <a:lstStyle/>
          <a:p>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PROPOSED UPDATES - OTHER</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a:extLst>
              <a:ext uri="{FF2B5EF4-FFF2-40B4-BE49-F238E27FC236}">
                <a16:creationId xmlns:a16="http://schemas.microsoft.com/office/drawing/2014/main" id="{C4B87244-3A41-7526-6CFC-E2B90840F9BE}"/>
              </a:ext>
            </a:extLst>
          </p:cNvPr>
          <p:cNvSpPr>
            <a:spLocks noGrp="1"/>
          </p:cNvSpPr>
          <p:nvPr>
            <p:ph idx="1"/>
          </p:nvPr>
        </p:nvSpPr>
        <p:spPr/>
        <p:txBody>
          <a:bodyPr>
            <a:normAutofit/>
          </a:bodyPr>
          <a:lstStyle/>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Adds Art Commission review for signs</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Multifamily (RM-1) properties subject to façade review and overlay regulations</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Required screening for utility equipment</a:t>
            </a:r>
          </a:p>
          <a:p>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Changes to use regulations</a:t>
            </a:r>
          </a:p>
          <a:p>
            <a:pPr lvl="1"/>
            <a:r>
              <a:rPr lang="en-US"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Sales of telecommunications equipment now requires a special exception</a:t>
            </a:r>
          </a:p>
        </p:txBody>
      </p:sp>
    </p:spTree>
    <p:extLst>
      <p:ext uri="{BB962C8B-B14F-4D97-AF65-F5344CB8AC3E}">
        <p14:creationId xmlns:p14="http://schemas.microsoft.com/office/powerpoint/2010/main" val="3858641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F177E6-14E4-97DA-637F-5EA3D314D592}"/>
              </a:ext>
            </a:extLst>
          </p:cNvPr>
          <p:cNvSpPr>
            <a:spLocks noGrp="1"/>
          </p:cNvSpPr>
          <p:nvPr>
            <p:ph type="title"/>
          </p:nvPr>
        </p:nvSpPr>
        <p:spPr>
          <a:xfrm>
            <a:off x="453167" y="486000"/>
            <a:ext cx="6479944" cy="763600"/>
          </a:xfrm>
        </p:spPr>
        <p:txBody>
          <a:bodyPr>
            <a:noAutofit/>
          </a:bodyPr>
          <a:lstStyle/>
          <a:p>
            <a:pPr>
              <a:spcBef>
                <a:spcPct val="0"/>
              </a:spcBef>
            </a:pPr>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LANDSCAPE REQUIREMENTS</a:t>
            </a:r>
          </a:p>
        </p:txBody>
      </p:sp>
      <p:sp>
        <p:nvSpPr>
          <p:cNvPr id="9" name="TextBox 8">
            <a:extLst>
              <a:ext uri="{FF2B5EF4-FFF2-40B4-BE49-F238E27FC236}">
                <a16:creationId xmlns:a16="http://schemas.microsoft.com/office/drawing/2014/main" id="{A8D2B79A-D917-320A-BCEF-14EB1908F94A}"/>
              </a:ext>
            </a:extLst>
          </p:cNvPr>
          <p:cNvSpPr txBox="1"/>
          <p:nvPr/>
        </p:nvSpPr>
        <p:spPr>
          <a:xfrm>
            <a:off x="453167" y="1249600"/>
            <a:ext cx="6128608" cy="1255728"/>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US" sz="2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Required landscape buffers for projects abutting residential single family</a:t>
            </a:r>
          </a:p>
        </p:txBody>
      </p:sp>
      <p:pic>
        <p:nvPicPr>
          <p:cNvPr id="4" name="Picture 3">
            <a:extLst>
              <a:ext uri="{FF2B5EF4-FFF2-40B4-BE49-F238E27FC236}">
                <a16:creationId xmlns:a16="http://schemas.microsoft.com/office/drawing/2014/main" id="{7A10A5EA-24E4-0B49-876F-769B212AA881}"/>
              </a:ext>
            </a:extLst>
          </p:cNvPr>
          <p:cNvPicPr>
            <a:picLocks noChangeAspect="1"/>
          </p:cNvPicPr>
          <p:nvPr/>
        </p:nvPicPr>
        <p:blipFill rotWithShape="1">
          <a:blip r:embed="rId2"/>
          <a:srcRect b="12500"/>
          <a:stretch/>
        </p:blipFill>
        <p:spPr>
          <a:xfrm>
            <a:off x="7200900" y="124050"/>
            <a:ext cx="4924425" cy="6609899"/>
          </a:xfrm>
          <a:prstGeom prst="rect">
            <a:avLst/>
          </a:prstGeom>
        </p:spPr>
      </p:pic>
    </p:spTree>
    <p:extLst>
      <p:ext uri="{BB962C8B-B14F-4D97-AF65-F5344CB8AC3E}">
        <p14:creationId xmlns:p14="http://schemas.microsoft.com/office/powerpoint/2010/main" val="3606629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74DDA-3B53-45EB-8108-FB95B7095B1F}"/>
              </a:ext>
            </a:extLst>
          </p:cNvPr>
          <p:cNvPicPr>
            <a:picLocks noChangeAspect="1"/>
          </p:cNvPicPr>
          <p:nvPr/>
        </p:nvPicPr>
        <p:blipFill>
          <a:blip r:embed="rId2"/>
          <a:stretch>
            <a:fillRect/>
          </a:stretch>
        </p:blipFill>
        <p:spPr>
          <a:xfrm>
            <a:off x="6096000" y="647700"/>
            <a:ext cx="5918933" cy="5144136"/>
          </a:xfrm>
          <a:prstGeom prst="rect">
            <a:avLst/>
          </a:prstGeom>
        </p:spPr>
      </p:pic>
      <p:sp>
        <p:nvSpPr>
          <p:cNvPr id="7" name="Title 5">
            <a:extLst>
              <a:ext uri="{FF2B5EF4-FFF2-40B4-BE49-F238E27FC236}">
                <a16:creationId xmlns:a16="http://schemas.microsoft.com/office/drawing/2014/main" id="{EEF507E8-178A-FE0D-5990-EF9964098981}"/>
              </a:ext>
            </a:extLst>
          </p:cNvPr>
          <p:cNvSpPr txBox="1">
            <a:spLocks/>
          </p:cNvSpPr>
          <p:nvPr/>
        </p:nvSpPr>
        <p:spPr>
          <a:xfrm>
            <a:off x="453167" y="486000"/>
            <a:ext cx="6479944" cy="763600"/>
          </a:xfrm>
          <a:prstGeom prst="rect">
            <a:avLst/>
          </a:prstGeom>
          <a:noFill/>
          <a:ln>
            <a:noFill/>
          </a:ln>
        </p:spPr>
        <p:txBody>
          <a:bodyPr vert="horz" lIns="91425" tIns="91425" rIns="91425" bIns="91425" rtlCol="0" anchor="t" anchorCtr="0">
            <a:noAutofit/>
          </a:bodyPr>
          <a:lstStyle>
            <a:lvl1pPr lvl="0" algn="l" defTabSz="914400" rtl="0" eaLnBrk="1" latinLnBrk="0" hangingPunct="1">
              <a:lnSpc>
                <a:spcPct val="90000"/>
              </a:lnSpc>
              <a:spcBef>
                <a:spcPts val="0"/>
              </a:spcBef>
              <a:buClr>
                <a:srgbClr val="444444"/>
              </a:buClr>
              <a:buSzPct val="100000"/>
              <a:buFont typeface="Montserrat"/>
              <a:buNone/>
              <a:defRPr sz="2400" kern="1200">
                <a:solidFill>
                  <a:srgbClr val="444444"/>
                </a:solidFill>
                <a:latin typeface="Montserrat"/>
                <a:ea typeface="Montserrat"/>
                <a:cs typeface="Montserrat"/>
                <a:sym typeface="Montserrat"/>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pPr>
              <a:spcBef>
                <a:spcPct val="0"/>
              </a:spcBef>
            </a:pPr>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LANDSCAPE REQUIREMENTS</a:t>
            </a:r>
          </a:p>
        </p:txBody>
      </p:sp>
      <p:sp>
        <p:nvSpPr>
          <p:cNvPr id="2" name="TextBox 1">
            <a:extLst>
              <a:ext uri="{FF2B5EF4-FFF2-40B4-BE49-F238E27FC236}">
                <a16:creationId xmlns:a16="http://schemas.microsoft.com/office/drawing/2014/main" id="{2FFA3103-C621-1161-C9BC-AA2242F2AA26}"/>
              </a:ext>
            </a:extLst>
          </p:cNvPr>
          <p:cNvSpPr txBox="1"/>
          <p:nvPr/>
        </p:nvSpPr>
        <p:spPr>
          <a:xfrm>
            <a:off x="453167" y="1249600"/>
            <a:ext cx="5555747" cy="1255728"/>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US" sz="2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Required landscape buffers for parking lots abutting residential district</a:t>
            </a:r>
          </a:p>
        </p:txBody>
      </p:sp>
    </p:spTree>
    <p:extLst>
      <p:ext uri="{BB962C8B-B14F-4D97-AF65-F5344CB8AC3E}">
        <p14:creationId xmlns:p14="http://schemas.microsoft.com/office/powerpoint/2010/main" val="4084274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city&#10;&#10;Description automatically generated">
            <a:extLst>
              <a:ext uri="{FF2B5EF4-FFF2-40B4-BE49-F238E27FC236}">
                <a16:creationId xmlns:a16="http://schemas.microsoft.com/office/drawing/2014/main" id="{FE8306D5-E399-245A-6779-22FEA64C0F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8611" y="228600"/>
            <a:ext cx="8283389" cy="6400800"/>
          </a:xfrm>
        </p:spPr>
      </p:pic>
      <p:pic>
        <p:nvPicPr>
          <p:cNvPr id="10" name="Picture 9" descr="A diagram of different colors&#10;&#10;Description automatically generated with medium confidence">
            <a:extLst>
              <a:ext uri="{FF2B5EF4-FFF2-40B4-BE49-F238E27FC236}">
                <a16:creationId xmlns:a16="http://schemas.microsoft.com/office/drawing/2014/main" id="{9E791D3D-176C-8F21-EC11-92DE69F5D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933" y="5475806"/>
            <a:ext cx="1209675" cy="1038225"/>
          </a:xfrm>
          <a:prstGeom prst="rect">
            <a:avLst/>
          </a:prstGeom>
        </p:spPr>
      </p:pic>
      <p:sp>
        <p:nvSpPr>
          <p:cNvPr id="13" name="Title 5">
            <a:extLst>
              <a:ext uri="{FF2B5EF4-FFF2-40B4-BE49-F238E27FC236}">
                <a16:creationId xmlns:a16="http://schemas.microsoft.com/office/drawing/2014/main" id="{A4F9AFCA-9C08-0E59-C830-50B7491EAAE0}"/>
              </a:ext>
            </a:extLst>
          </p:cNvPr>
          <p:cNvSpPr txBox="1">
            <a:spLocks/>
          </p:cNvSpPr>
          <p:nvPr/>
        </p:nvSpPr>
        <p:spPr>
          <a:xfrm>
            <a:off x="169082" y="486000"/>
            <a:ext cx="6479944" cy="763600"/>
          </a:xfrm>
          <a:prstGeom prst="rect">
            <a:avLst/>
          </a:prstGeom>
          <a:noFill/>
          <a:ln>
            <a:noFill/>
          </a:ln>
        </p:spPr>
        <p:txBody>
          <a:bodyPr vert="horz" lIns="91425" tIns="91425" rIns="91425" bIns="91425" rtlCol="0" anchor="t" anchorCtr="0">
            <a:noAutofit/>
          </a:bodyPr>
          <a:lstStyle>
            <a:lvl1pPr lvl="0" algn="l" defTabSz="914400" rtl="0" eaLnBrk="1" latinLnBrk="0" hangingPunct="1">
              <a:lnSpc>
                <a:spcPct val="90000"/>
              </a:lnSpc>
              <a:spcBef>
                <a:spcPts val="0"/>
              </a:spcBef>
              <a:buClr>
                <a:srgbClr val="444444"/>
              </a:buClr>
              <a:buSzPct val="100000"/>
              <a:buFont typeface="Montserrat"/>
              <a:buNone/>
              <a:defRPr sz="2400" kern="1200">
                <a:solidFill>
                  <a:srgbClr val="444444"/>
                </a:solidFill>
                <a:latin typeface="Montserrat"/>
                <a:ea typeface="Montserrat"/>
                <a:cs typeface="Montserrat"/>
                <a:sym typeface="Montserrat"/>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pPr>
              <a:spcBef>
                <a:spcPct val="0"/>
              </a:spcBef>
            </a:pPr>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CURRENT ZONING</a:t>
            </a:r>
          </a:p>
        </p:txBody>
      </p:sp>
    </p:spTree>
    <p:extLst>
      <p:ext uri="{BB962C8B-B14F-4D97-AF65-F5344CB8AC3E}">
        <p14:creationId xmlns:p14="http://schemas.microsoft.com/office/powerpoint/2010/main" val="1974578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city&#10;&#10;Description automatically generated">
            <a:extLst>
              <a:ext uri="{FF2B5EF4-FFF2-40B4-BE49-F238E27FC236}">
                <a16:creationId xmlns:a16="http://schemas.microsoft.com/office/drawing/2014/main" id="{170BF3BA-4FC3-694B-4AC1-4E1200EFE3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8612" y="228600"/>
            <a:ext cx="8283388" cy="6400800"/>
          </a:xfrm>
        </p:spPr>
      </p:pic>
      <p:sp>
        <p:nvSpPr>
          <p:cNvPr id="3" name="Title 5">
            <a:extLst>
              <a:ext uri="{FF2B5EF4-FFF2-40B4-BE49-F238E27FC236}">
                <a16:creationId xmlns:a16="http://schemas.microsoft.com/office/drawing/2014/main" id="{E01C5713-1120-12EA-8E11-879CBBE547FE}"/>
              </a:ext>
            </a:extLst>
          </p:cNvPr>
          <p:cNvSpPr txBox="1">
            <a:spLocks/>
          </p:cNvSpPr>
          <p:nvPr/>
        </p:nvSpPr>
        <p:spPr>
          <a:xfrm>
            <a:off x="169082" y="486000"/>
            <a:ext cx="6479944" cy="763600"/>
          </a:xfrm>
          <a:prstGeom prst="rect">
            <a:avLst/>
          </a:prstGeom>
          <a:noFill/>
          <a:ln>
            <a:noFill/>
          </a:ln>
        </p:spPr>
        <p:txBody>
          <a:bodyPr vert="horz" lIns="91425" tIns="91425" rIns="91425" bIns="91425" rtlCol="0" anchor="t" anchorCtr="0">
            <a:noAutofit/>
          </a:bodyPr>
          <a:lstStyle>
            <a:lvl1pPr lvl="0" algn="l" defTabSz="914400" rtl="0" eaLnBrk="1" latinLnBrk="0" hangingPunct="1">
              <a:lnSpc>
                <a:spcPct val="90000"/>
              </a:lnSpc>
              <a:spcBef>
                <a:spcPts val="0"/>
              </a:spcBef>
              <a:buClr>
                <a:srgbClr val="444444"/>
              </a:buClr>
              <a:buSzPct val="100000"/>
              <a:buFont typeface="Montserrat"/>
              <a:buNone/>
              <a:defRPr sz="2400" kern="1200">
                <a:solidFill>
                  <a:srgbClr val="444444"/>
                </a:solidFill>
                <a:latin typeface="Montserrat"/>
                <a:ea typeface="Montserrat"/>
                <a:cs typeface="Montserrat"/>
                <a:sym typeface="Montserrat"/>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pPr>
              <a:spcBef>
                <a:spcPct val="0"/>
              </a:spcBef>
            </a:pPr>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PROPOSED ZONING</a:t>
            </a:r>
          </a:p>
        </p:txBody>
      </p:sp>
      <p:pic>
        <p:nvPicPr>
          <p:cNvPr id="6" name="Picture 5" descr="A red and blue rectangles with black text&#10;&#10;Description automatically generated">
            <a:extLst>
              <a:ext uri="{FF2B5EF4-FFF2-40B4-BE49-F238E27FC236}">
                <a16:creationId xmlns:a16="http://schemas.microsoft.com/office/drawing/2014/main" id="{F1D7BCB9-2CCB-12D6-447D-E9843A66A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653" y="5824148"/>
            <a:ext cx="1171575" cy="733425"/>
          </a:xfrm>
          <a:prstGeom prst="rect">
            <a:avLst/>
          </a:prstGeom>
        </p:spPr>
      </p:pic>
      <p:sp>
        <p:nvSpPr>
          <p:cNvPr id="8" name="Content Placeholder 4">
            <a:extLst>
              <a:ext uri="{FF2B5EF4-FFF2-40B4-BE49-F238E27FC236}">
                <a16:creationId xmlns:a16="http://schemas.microsoft.com/office/drawing/2014/main" id="{0923F492-A6D4-9F00-9ED8-D2B5FBD49F9B}"/>
              </a:ext>
            </a:extLst>
          </p:cNvPr>
          <p:cNvSpPr txBox="1">
            <a:spLocks/>
          </p:cNvSpPr>
          <p:nvPr/>
        </p:nvSpPr>
        <p:spPr>
          <a:xfrm>
            <a:off x="169082" y="1249600"/>
            <a:ext cx="2856722" cy="3825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Remap schools and city facilities to appropriate zoning</a:t>
            </a:r>
          </a:p>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Remap other properties to align with desired height requirements</a:t>
            </a:r>
          </a:p>
        </p:txBody>
      </p:sp>
    </p:spTree>
    <p:extLst>
      <p:ext uri="{BB962C8B-B14F-4D97-AF65-F5344CB8AC3E}">
        <p14:creationId xmlns:p14="http://schemas.microsoft.com/office/powerpoint/2010/main" val="3765850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city&#10;&#10;Description automatically generated">
            <a:extLst>
              <a:ext uri="{FF2B5EF4-FFF2-40B4-BE49-F238E27FC236}">
                <a16:creationId xmlns:a16="http://schemas.microsoft.com/office/drawing/2014/main" id="{F3EDB470-2C23-689A-4D7D-C1BDE9E296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8615" y="228600"/>
            <a:ext cx="8283385" cy="6400800"/>
          </a:xfrm>
        </p:spPr>
      </p:pic>
      <p:pic>
        <p:nvPicPr>
          <p:cNvPr id="6" name="Picture 5" descr="A diagram of a color chart&#10;&#10;Description automatically generated with medium confidence">
            <a:extLst>
              <a:ext uri="{FF2B5EF4-FFF2-40B4-BE49-F238E27FC236}">
                <a16:creationId xmlns:a16="http://schemas.microsoft.com/office/drawing/2014/main" id="{80AC3D8B-F301-B54E-0B63-FC477FCB3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595" y="5471238"/>
            <a:ext cx="1209675" cy="1028700"/>
          </a:xfrm>
          <a:prstGeom prst="rect">
            <a:avLst/>
          </a:prstGeom>
        </p:spPr>
      </p:pic>
      <p:sp>
        <p:nvSpPr>
          <p:cNvPr id="7" name="Title 5">
            <a:extLst>
              <a:ext uri="{FF2B5EF4-FFF2-40B4-BE49-F238E27FC236}">
                <a16:creationId xmlns:a16="http://schemas.microsoft.com/office/drawing/2014/main" id="{BDBFF554-979F-2607-4F02-E0CD3CF9A561}"/>
              </a:ext>
            </a:extLst>
          </p:cNvPr>
          <p:cNvSpPr txBox="1">
            <a:spLocks/>
          </p:cNvSpPr>
          <p:nvPr/>
        </p:nvSpPr>
        <p:spPr>
          <a:xfrm>
            <a:off x="169082" y="486000"/>
            <a:ext cx="6479944" cy="763600"/>
          </a:xfrm>
          <a:prstGeom prst="rect">
            <a:avLst/>
          </a:prstGeom>
          <a:noFill/>
          <a:ln>
            <a:noFill/>
          </a:ln>
        </p:spPr>
        <p:txBody>
          <a:bodyPr vert="horz" lIns="91425" tIns="91425" rIns="91425" bIns="91425" rtlCol="0" anchor="t" anchorCtr="0">
            <a:noAutofit/>
          </a:bodyPr>
          <a:lstStyle>
            <a:lvl1pPr lvl="0" algn="l" defTabSz="914400" rtl="0" eaLnBrk="1" latinLnBrk="0" hangingPunct="1">
              <a:lnSpc>
                <a:spcPct val="90000"/>
              </a:lnSpc>
              <a:spcBef>
                <a:spcPts val="0"/>
              </a:spcBef>
              <a:buClr>
                <a:srgbClr val="444444"/>
              </a:buClr>
              <a:buSzPct val="100000"/>
              <a:buFont typeface="Montserrat"/>
              <a:buNone/>
              <a:defRPr sz="2400" kern="1200">
                <a:solidFill>
                  <a:srgbClr val="444444"/>
                </a:solidFill>
                <a:latin typeface="Montserrat"/>
                <a:ea typeface="Montserrat"/>
                <a:cs typeface="Montserrat"/>
                <a:sym typeface="Montserrat"/>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pPr>
              <a:spcBef>
                <a:spcPct val="0"/>
              </a:spcBef>
            </a:pPr>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CURRENT ZONING</a:t>
            </a:r>
          </a:p>
        </p:txBody>
      </p:sp>
    </p:spTree>
    <p:extLst>
      <p:ext uri="{BB962C8B-B14F-4D97-AF65-F5344CB8AC3E}">
        <p14:creationId xmlns:p14="http://schemas.microsoft.com/office/powerpoint/2010/main" val="1629730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city&#10;&#10;Description automatically generated">
            <a:extLst>
              <a:ext uri="{FF2B5EF4-FFF2-40B4-BE49-F238E27FC236}">
                <a16:creationId xmlns:a16="http://schemas.microsoft.com/office/drawing/2014/main" id="{B890729A-A507-56AB-8BE3-12B92CD46E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8612" y="228600"/>
            <a:ext cx="8283388" cy="6400800"/>
          </a:xfrm>
        </p:spPr>
      </p:pic>
      <p:sp>
        <p:nvSpPr>
          <p:cNvPr id="3" name="Title 5">
            <a:extLst>
              <a:ext uri="{FF2B5EF4-FFF2-40B4-BE49-F238E27FC236}">
                <a16:creationId xmlns:a16="http://schemas.microsoft.com/office/drawing/2014/main" id="{E351AFC4-CBC0-11E8-19FF-A9345374B06E}"/>
              </a:ext>
            </a:extLst>
          </p:cNvPr>
          <p:cNvSpPr txBox="1">
            <a:spLocks/>
          </p:cNvSpPr>
          <p:nvPr/>
        </p:nvSpPr>
        <p:spPr>
          <a:xfrm>
            <a:off x="169082" y="486000"/>
            <a:ext cx="6479944" cy="763600"/>
          </a:xfrm>
          <a:prstGeom prst="rect">
            <a:avLst/>
          </a:prstGeom>
          <a:noFill/>
          <a:ln>
            <a:noFill/>
          </a:ln>
        </p:spPr>
        <p:txBody>
          <a:bodyPr vert="horz" lIns="91425" tIns="91425" rIns="91425" bIns="91425" rtlCol="0" anchor="t" anchorCtr="0">
            <a:noAutofit/>
          </a:bodyPr>
          <a:lstStyle>
            <a:lvl1pPr lvl="0" algn="l" defTabSz="914400" rtl="0" eaLnBrk="1" latinLnBrk="0" hangingPunct="1">
              <a:lnSpc>
                <a:spcPct val="90000"/>
              </a:lnSpc>
              <a:spcBef>
                <a:spcPts val="0"/>
              </a:spcBef>
              <a:buClr>
                <a:srgbClr val="444444"/>
              </a:buClr>
              <a:buSzPct val="100000"/>
              <a:buFont typeface="Montserrat"/>
              <a:buNone/>
              <a:defRPr sz="2400" kern="1200">
                <a:solidFill>
                  <a:srgbClr val="444444"/>
                </a:solidFill>
                <a:latin typeface="Montserrat"/>
                <a:ea typeface="Montserrat"/>
                <a:cs typeface="Montserrat"/>
                <a:sym typeface="Montserrat"/>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pPr>
              <a:spcBef>
                <a:spcPct val="0"/>
              </a:spcBef>
            </a:pPr>
            <a:r>
              <a:rPr lang="en-US" sz="28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PROPOSED ZONING</a:t>
            </a:r>
          </a:p>
        </p:txBody>
      </p:sp>
      <p:pic>
        <p:nvPicPr>
          <p:cNvPr id="6" name="Picture 5" descr="A group of red and blue rectangular shapes&#10;&#10;Description automatically generated">
            <a:extLst>
              <a:ext uri="{FF2B5EF4-FFF2-40B4-BE49-F238E27FC236}">
                <a16:creationId xmlns:a16="http://schemas.microsoft.com/office/drawing/2014/main" id="{B05DE6D0-DB85-663F-AF6D-F94EE3E04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567" y="5504186"/>
            <a:ext cx="1114425" cy="1000125"/>
          </a:xfrm>
          <a:prstGeom prst="rect">
            <a:avLst/>
          </a:prstGeom>
        </p:spPr>
      </p:pic>
      <p:sp>
        <p:nvSpPr>
          <p:cNvPr id="7" name="Content Placeholder 4">
            <a:extLst>
              <a:ext uri="{FF2B5EF4-FFF2-40B4-BE49-F238E27FC236}">
                <a16:creationId xmlns:a16="http://schemas.microsoft.com/office/drawing/2014/main" id="{6B646521-232A-6184-447E-BC627EABFD06}"/>
              </a:ext>
            </a:extLst>
          </p:cNvPr>
          <p:cNvSpPr txBox="1">
            <a:spLocks/>
          </p:cNvSpPr>
          <p:nvPr/>
        </p:nvSpPr>
        <p:spPr>
          <a:xfrm>
            <a:off x="169082" y="1249600"/>
            <a:ext cx="2856722" cy="3825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Remap schools and city facilities to appropriate zoning</a:t>
            </a:r>
          </a:p>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Remap properties to align with desired height requirements</a:t>
            </a:r>
          </a:p>
          <a:p>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Corrective </a:t>
            </a:r>
            <a:r>
              <a:rPr lang="en-US" sz="20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remappings</a:t>
            </a:r>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to align with community vision</a:t>
            </a:r>
          </a:p>
        </p:txBody>
      </p:sp>
    </p:spTree>
    <p:extLst>
      <p:ext uri="{BB962C8B-B14F-4D97-AF65-F5344CB8AC3E}">
        <p14:creationId xmlns:p14="http://schemas.microsoft.com/office/powerpoint/2010/main" val="1265662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242A70-1B30-4DFD-9978-76FFFF15D2FB}"/>
              </a:ext>
            </a:extLst>
          </p:cNvPr>
          <p:cNvSpPr/>
          <p:nvPr/>
        </p:nvSpPr>
        <p:spPr>
          <a:xfrm>
            <a:off x="1943101" y="332117"/>
            <a:ext cx="3469219" cy="553998"/>
          </a:xfrm>
          <a:prstGeom prst="rect">
            <a:avLst/>
          </a:prstGeom>
        </p:spPr>
        <p:txBody>
          <a:bodyPr wrap="none">
            <a:spAutoFit/>
          </a:bodyPr>
          <a:lstStyle/>
          <a:p>
            <a:r>
              <a:rPr lang="en-US" sz="3000" b="1" dirty="0">
                <a:solidFill>
                  <a:srgbClr val="0072A6"/>
                </a:solidFill>
                <a:latin typeface="Segoe UI Semibold" panose="020B0702040204020203" pitchFamily="34" charset="0"/>
              </a:rPr>
              <a:t>WHAT IS ZONING?</a:t>
            </a:r>
          </a:p>
        </p:txBody>
      </p:sp>
      <p:sp>
        <p:nvSpPr>
          <p:cNvPr id="6" name="Rectangle 5">
            <a:extLst>
              <a:ext uri="{FF2B5EF4-FFF2-40B4-BE49-F238E27FC236}">
                <a16:creationId xmlns:a16="http://schemas.microsoft.com/office/drawing/2014/main" id="{B655084D-E2D6-4D8A-BACA-C5FC085D0856}"/>
              </a:ext>
            </a:extLst>
          </p:cNvPr>
          <p:cNvSpPr/>
          <p:nvPr/>
        </p:nvSpPr>
        <p:spPr>
          <a:xfrm>
            <a:off x="1943101" y="1208917"/>
            <a:ext cx="8082887" cy="954107"/>
          </a:xfrm>
          <a:prstGeom prst="rect">
            <a:avLst/>
          </a:prstGeom>
        </p:spPr>
        <p:txBody>
          <a:bodyPr wrap="square">
            <a:spAutoFit/>
          </a:bodyPr>
          <a:lstStyle/>
          <a:p>
            <a:pPr>
              <a:spcAft>
                <a:spcPts val="1200"/>
              </a:spcAft>
            </a:pP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Everyone who owns land owns a set of rights that come with that land.</a:t>
            </a:r>
            <a:endParaRPr lang="en-US" sz="2800" dirty="0">
              <a:latin typeface="Segoe UI Semilight" panose="020B0402040204020203" pitchFamily="34" charset="0"/>
              <a:cs typeface="Segoe UI Semilight" panose="020B0402040204020203" pitchFamily="34" charset="0"/>
            </a:endParaRPr>
          </a:p>
        </p:txBody>
      </p:sp>
      <p:pic>
        <p:nvPicPr>
          <p:cNvPr id="2050" name="Picture 2" descr="Image result for property rights homeowner">
            <a:extLst>
              <a:ext uri="{FF2B5EF4-FFF2-40B4-BE49-F238E27FC236}">
                <a16:creationId xmlns:a16="http://schemas.microsoft.com/office/drawing/2014/main" id="{9C6CB224-D8D4-4139-B299-4306160C7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276" y="2485825"/>
            <a:ext cx="4096324" cy="4096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26E1758-5C1D-4D79-9E4A-F36E65B75AC0}"/>
              </a:ext>
            </a:extLst>
          </p:cNvPr>
          <p:cNvSpPr/>
          <p:nvPr/>
        </p:nvSpPr>
        <p:spPr>
          <a:xfrm>
            <a:off x="4084321" y="6596390"/>
            <a:ext cx="5221893" cy="261610"/>
          </a:xfrm>
          <a:prstGeom prst="rect">
            <a:avLst/>
          </a:prstGeom>
        </p:spPr>
        <p:txBody>
          <a:bodyPr wrap="square">
            <a:spAutoFit/>
          </a:bodyPr>
          <a:lstStyle/>
          <a:p>
            <a:pPr>
              <a:spcAft>
                <a:spcPts val="1200"/>
              </a:spcAft>
            </a:pPr>
            <a:r>
              <a:rPr lang="en-US" sz="1100" dirty="0">
                <a:solidFill>
                  <a:schemeClr val="tx1">
                    <a:lumMod val="95000"/>
                    <a:lumOff val="5000"/>
                  </a:schemeClr>
                </a:solidFill>
                <a:latin typeface="Segoe UI Semilight" panose="020B0402040204020203" pitchFamily="34" charset="0"/>
                <a:cs typeface="Segoe UI Semilight" panose="020B0402040204020203" pitchFamily="34" charset="0"/>
              </a:rPr>
              <a:t>Credit: </a:t>
            </a:r>
            <a:r>
              <a:rPr lang="en-US" sz="1100" dirty="0" err="1">
                <a:solidFill>
                  <a:schemeClr val="tx1">
                    <a:lumMod val="95000"/>
                    <a:lumOff val="5000"/>
                  </a:schemeClr>
                </a:solidFill>
                <a:latin typeface="Segoe UI Semilight" panose="020B0402040204020203" pitchFamily="34" charset="0"/>
                <a:cs typeface="Segoe UI Semilight" panose="020B0402040204020203" pitchFamily="34" charset="0"/>
              </a:rPr>
              <a:t>Bardo</a:t>
            </a:r>
            <a:r>
              <a:rPr lang="en-US" sz="1100" dirty="0">
                <a:solidFill>
                  <a:schemeClr val="tx1">
                    <a:lumMod val="95000"/>
                    <a:lumOff val="5000"/>
                  </a:schemeClr>
                </a:solidFill>
                <a:latin typeface="Segoe UI Semilight" panose="020B0402040204020203" pitchFamily="34" charset="0"/>
                <a:cs typeface="Segoe UI Semilight" panose="020B0402040204020203" pitchFamily="34" charset="0"/>
              </a:rPr>
              <a:t> Law</a:t>
            </a:r>
          </a:p>
        </p:txBody>
      </p:sp>
    </p:spTree>
    <p:extLst>
      <p:ext uri="{BB962C8B-B14F-4D97-AF65-F5344CB8AC3E}">
        <p14:creationId xmlns:p14="http://schemas.microsoft.com/office/powerpoint/2010/main" val="310936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uestions with solid fill">
            <a:extLst>
              <a:ext uri="{FF2B5EF4-FFF2-40B4-BE49-F238E27FC236}">
                <a16:creationId xmlns:a16="http://schemas.microsoft.com/office/drawing/2014/main" id="{455C1D8D-A403-AD5E-3BD6-70943D81EE35}"/>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67075" y="1177289"/>
            <a:ext cx="5080635" cy="5080635"/>
          </a:xfrm>
        </p:spPr>
      </p:pic>
      <p:sp>
        <p:nvSpPr>
          <p:cNvPr id="4" name="Title 3">
            <a:extLst>
              <a:ext uri="{FF2B5EF4-FFF2-40B4-BE49-F238E27FC236}">
                <a16:creationId xmlns:a16="http://schemas.microsoft.com/office/drawing/2014/main" id="{2F1175E6-60DA-D3A0-0F59-2E03FF2EBEF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2796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6055" y="1204059"/>
            <a:ext cx="8255927" cy="1692771"/>
          </a:xfrm>
          <a:prstGeom prst="rect">
            <a:avLst/>
          </a:prstGeom>
        </p:spPr>
        <p:txBody>
          <a:bodyPr wrap="square">
            <a:spAutoFit/>
          </a:bodyPr>
          <a:lstStyle/>
          <a:p>
            <a:pPr>
              <a:spcAft>
                <a:spcPts val="1200"/>
              </a:spcAft>
            </a:pP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Zoning protects communities with rules for </a:t>
            </a:r>
          </a:p>
          <a:p>
            <a:pPr marL="457200" indent="-457200">
              <a:spcAft>
                <a:spcPts val="1200"/>
              </a:spcAft>
              <a:buFont typeface="Wingdings" panose="05000000000000000000" pitchFamily="2" charset="2"/>
              <a:buChar char="§"/>
            </a:pPr>
            <a:r>
              <a:rPr lang="en-US" sz="2800" b="1" dirty="0">
                <a:solidFill>
                  <a:schemeClr val="tx1">
                    <a:lumMod val="95000"/>
                    <a:lumOff val="5000"/>
                  </a:schemeClr>
                </a:solidFill>
                <a:latin typeface="Segoe UI Semibold" panose="020B0702040204020203" pitchFamily="34" charset="0"/>
                <a:cs typeface="Segoe UI Semilight" panose="020B0402040204020203" pitchFamily="34" charset="0"/>
              </a:rPr>
              <a:t>how land can be used </a:t>
            </a: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and the </a:t>
            </a:r>
          </a:p>
          <a:p>
            <a:pPr marL="457200" indent="-457200">
              <a:spcAft>
                <a:spcPts val="1200"/>
              </a:spcAft>
              <a:buFont typeface="Wingdings" panose="05000000000000000000" pitchFamily="2" charset="2"/>
              <a:buChar char="§"/>
            </a:pPr>
            <a:r>
              <a:rPr lang="en-US" sz="2800" b="1" dirty="0">
                <a:solidFill>
                  <a:schemeClr val="tx1">
                    <a:lumMod val="95000"/>
                    <a:lumOff val="5000"/>
                  </a:schemeClr>
                </a:solidFill>
                <a:latin typeface="Segoe UI Semibold" panose="020B0702040204020203" pitchFamily="34" charset="0"/>
                <a:cs typeface="Segoe UI Semilight" panose="020B0402040204020203" pitchFamily="34" charset="0"/>
              </a:rPr>
              <a:t>size and shape of new buildings</a:t>
            </a:r>
            <a:endParaRPr lang="en-US" sz="2800" dirty="0">
              <a:solidFill>
                <a:schemeClr val="tx1">
                  <a:lumMod val="95000"/>
                  <a:lumOff val="5000"/>
                </a:schemeClr>
              </a:solidFill>
              <a:latin typeface="Segoe UI Semilight" panose="020B0402040204020203" pitchFamily="34" charset="0"/>
              <a:cs typeface="Segoe UI Semilight" panose="020B0402040204020203" pitchFamily="34" charset="0"/>
            </a:endParaRPr>
          </a:p>
        </p:txBody>
      </p:sp>
      <p:sp>
        <p:nvSpPr>
          <p:cNvPr id="7" name="Rectangle 6"/>
          <p:cNvSpPr/>
          <p:nvPr/>
        </p:nvSpPr>
        <p:spPr>
          <a:xfrm>
            <a:off x="1943101" y="332117"/>
            <a:ext cx="3469219" cy="553998"/>
          </a:xfrm>
          <a:prstGeom prst="rect">
            <a:avLst/>
          </a:prstGeom>
        </p:spPr>
        <p:txBody>
          <a:bodyPr wrap="none">
            <a:spAutoFit/>
          </a:bodyPr>
          <a:lstStyle/>
          <a:p>
            <a:r>
              <a:rPr lang="en-US" sz="3000" b="1" dirty="0">
                <a:solidFill>
                  <a:srgbClr val="0072A6"/>
                </a:solidFill>
                <a:latin typeface="Segoe UI Semibold" panose="020B0702040204020203" pitchFamily="34" charset="0"/>
              </a:rPr>
              <a:t>WHAT IS ZONING?</a:t>
            </a:r>
          </a:p>
        </p:txBody>
      </p:sp>
      <p:sp>
        <p:nvSpPr>
          <p:cNvPr id="2" name="Freeform: Shape 1">
            <a:extLst>
              <a:ext uri="{FF2B5EF4-FFF2-40B4-BE49-F238E27FC236}">
                <a16:creationId xmlns:a16="http://schemas.microsoft.com/office/drawing/2014/main" id="{0D3A4AF2-19D8-4F23-A371-8E9D93FCC387}"/>
              </a:ext>
            </a:extLst>
          </p:cNvPr>
          <p:cNvSpPr/>
          <p:nvPr/>
        </p:nvSpPr>
        <p:spPr>
          <a:xfrm>
            <a:off x="4229100" y="4714913"/>
            <a:ext cx="2936240" cy="1056640"/>
          </a:xfrm>
          <a:custGeom>
            <a:avLst/>
            <a:gdLst>
              <a:gd name="connsiteX0" fmla="*/ 1320800 w 2936240"/>
              <a:gd name="connsiteY0" fmla="*/ 0 h 1056640"/>
              <a:gd name="connsiteX1" fmla="*/ 0 w 2936240"/>
              <a:gd name="connsiteY1" fmla="*/ 1046480 h 1056640"/>
              <a:gd name="connsiteX2" fmla="*/ 1717040 w 2936240"/>
              <a:gd name="connsiteY2" fmla="*/ 1056640 h 1056640"/>
              <a:gd name="connsiteX3" fmla="*/ 2936240 w 2936240"/>
              <a:gd name="connsiteY3" fmla="*/ 40640 h 1056640"/>
              <a:gd name="connsiteX4" fmla="*/ 1320800 w 2936240"/>
              <a:gd name="connsiteY4" fmla="*/ 0 h 10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240" h="1056640">
                <a:moveTo>
                  <a:pt x="1320800" y="0"/>
                </a:moveTo>
                <a:lnTo>
                  <a:pt x="0" y="1046480"/>
                </a:lnTo>
                <a:lnTo>
                  <a:pt x="1717040" y="1056640"/>
                </a:lnTo>
                <a:lnTo>
                  <a:pt x="2936240" y="40640"/>
                </a:lnTo>
                <a:lnTo>
                  <a:pt x="1320800"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a:extLst>
              <a:ext uri="{FF2B5EF4-FFF2-40B4-BE49-F238E27FC236}">
                <a16:creationId xmlns:a16="http://schemas.microsoft.com/office/drawing/2014/main" id="{04FF2418-4ACC-4261-8150-C913D8212519}"/>
              </a:ext>
            </a:extLst>
          </p:cNvPr>
          <p:cNvGrpSpPr/>
          <p:nvPr/>
        </p:nvGrpSpPr>
        <p:grpSpPr>
          <a:xfrm>
            <a:off x="5482158" y="3456079"/>
            <a:ext cx="986870" cy="1588617"/>
            <a:chOff x="1060502" y="3469035"/>
            <a:chExt cx="986870" cy="1588617"/>
          </a:xfrm>
        </p:grpSpPr>
        <p:sp>
          <p:nvSpPr>
            <p:cNvPr id="28" name="Rectangle 27">
              <a:extLst>
                <a:ext uri="{FF2B5EF4-FFF2-40B4-BE49-F238E27FC236}">
                  <a16:creationId xmlns:a16="http://schemas.microsoft.com/office/drawing/2014/main" id="{F8FDB448-FE71-460B-8E5A-5259D7DAE51A}"/>
                </a:ext>
              </a:extLst>
            </p:cNvPr>
            <p:cNvSpPr/>
            <p:nvPr/>
          </p:nvSpPr>
          <p:spPr>
            <a:xfrm>
              <a:off x="1061852" y="3776895"/>
              <a:ext cx="985520" cy="12807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Isosceles Triangle 1033">
              <a:extLst>
                <a:ext uri="{FF2B5EF4-FFF2-40B4-BE49-F238E27FC236}">
                  <a16:creationId xmlns:a16="http://schemas.microsoft.com/office/drawing/2014/main" id="{725F2B2F-D17C-4B4C-B1AB-AEA8FDA2712E}"/>
                </a:ext>
              </a:extLst>
            </p:cNvPr>
            <p:cNvSpPr/>
            <p:nvPr/>
          </p:nvSpPr>
          <p:spPr>
            <a:xfrm>
              <a:off x="1060502" y="3469035"/>
              <a:ext cx="986870" cy="30824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C08C69C-183D-43F3-AAFC-A71C55AAF0F6}"/>
              </a:ext>
            </a:extLst>
          </p:cNvPr>
          <p:cNvGrpSpPr/>
          <p:nvPr/>
        </p:nvGrpSpPr>
        <p:grpSpPr>
          <a:xfrm>
            <a:off x="4770631" y="4058885"/>
            <a:ext cx="986870" cy="1588617"/>
            <a:chOff x="1060502" y="3469035"/>
            <a:chExt cx="986870" cy="1588617"/>
          </a:xfrm>
        </p:grpSpPr>
        <p:sp>
          <p:nvSpPr>
            <p:cNvPr id="45" name="Rectangle 44">
              <a:extLst>
                <a:ext uri="{FF2B5EF4-FFF2-40B4-BE49-F238E27FC236}">
                  <a16:creationId xmlns:a16="http://schemas.microsoft.com/office/drawing/2014/main" id="{968467DD-2E81-4BC0-9E55-E61E358E241E}"/>
                </a:ext>
              </a:extLst>
            </p:cNvPr>
            <p:cNvSpPr/>
            <p:nvPr/>
          </p:nvSpPr>
          <p:spPr>
            <a:xfrm>
              <a:off x="1061852" y="3776895"/>
              <a:ext cx="985520" cy="12807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0D1E156F-4112-4AA1-BA3D-2F45BE30DB66}"/>
                </a:ext>
              </a:extLst>
            </p:cNvPr>
            <p:cNvSpPr/>
            <p:nvPr/>
          </p:nvSpPr>
          <p:spPr>
            <a:xfrm>
              <a:off x="1060502" y="3469035"/>
              <a:ext cx="986870" cy="30824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40" name="Straight Connector 1039">
            <a:extLst>
              <a:ext uri="{FF2B5EF4-FFF2-40B4-BE49-F238E27FC236}">
                <a16:creationId xmlns:a16="http://schemas.microsoft.com/office/drawing/2014/main" id="{457E4A66-8E85-42A4-9838-CBDE029EB239}"/>
              </a:ext>
            </a:extLst>
          </p:cNvPr>
          <p:cNvCxnSpPr>
            <a:cxnSpLocks/>
            <a:stCxn id="46" idx="4"/>
            <a:endCxn id="1034" idx="4"/>
          </p:cNvCxnSpPr>
          <p:nvPr/>
        </p:nvCxnSpPr>
        <p:spPr>
          <a:xfrm flipV="1">
            <a:off x="5757502" y="3764321"/>
            <a:ext cx="711527" cy="602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8044F5A4-788E-4064-A7D5-CE0C39FB09BD}"/>
              </a:ext>
            </a:extLst>
          </p:cNvPr>
          <p:cNvCxnSpPr/>
          <p:nvPr/>
        </p:nvCxnSpPr>
        <p:spPr>
          <a:xfrm flipV="1">
            <a:off x="5757502" y="5043421"/>
            <a:ext cx="711527" cy="601532"/>
          </a:xfrm>
          <a:prstGeom prst="line">
            <a:avLst/>
          </a:prstGeom>
        </p:spPr>
        <p:style>
          <a:lnRef idx="1">
            <a:schemeClr val="accent1"/>
          </a:lnRef>
          <a:fillRef idx="0">
            <a:schemeClr val="accent1"/>
          </a:fillRef>
          <a:effectRef idx="0">
            <a:schemeClr val="accent1"/>
          </a:effectRef>
          <a:fontRef idx="minor">
            <a:schemeClr val="tx1"/>
          </a:fontRef>
        </p:style>
      </p:cxnSp>
      <p:sp>
        <p:nvSpPr>
          <p:cNvPr id="1051" name="Freeform: Shape 1050">
            <a:extLst>
              <a:ext uri="{FF2B5EF4-FFF2-40B4-BE49-F238E27FC236}">
                <a16:creationId xmlns:a16="http://schemas.microsoft.com/office/drawing/2014/main" id="{D5EF9FEB-8A2F-497D-AF04-E36BCFF03FD1}"/>
              </a:ext>
            </a:extLst>
          </p:cNvPr>
          <p:cNvSpPr/>
          <p:nvPr/>
        </p:nvSpPr>
        <p:spPr>
          <a:xfrm>
            <a:off x="5746433" y="3758604"/>
            <a:ext cx="723900" cy="1890713"/>
          </a:xfrm>
          <a:custGeom>
            <a:avLst/>
            <a:gdLst>
              <a:gd name="connsiteX0" fmla="*/ 0 w 723900"/>
              <a:gd name="connsiteY0" fmla="*/ 1890713 h 1890713"/>
              <a:gd name="connsiteX1" fmla="*/ 0 w 723900"/>
              <a:gd name="connsiteY1" fmla="*/ 1890713 h 1890713"/>
              <a:gd name="connsiteX2" fmla="*/ 47625 w 723900"/>
              <a:gd name="connsiteY2" fmla="*/ 1866900 h 1890713"/>
              <a:gd name="connsiteX3" fmla="*/ 723900 w 723900"/>
              <a:gd name="connsiteY3" fmla="*/ 1281113 h 1890713"/>
              <a:gd name="connsiteX4" fmla="*/ 723900 w 723900"/>
              <a:gd name="connsiteY4" fmla="*/ 0 h 1890713"/>
              <a:gd name="connsiteX5" fmla="*/ 9525 w 723900"/>
              <a:gd name="connsiteY5" fmla="*/ 614363 h 1890713"/>
              <a:gd name="connsiteX6" fmla="*/ 0 w 723900"/>
              <a:gd name="connsiteY6" fmla="*/ 1890713 h 18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900" h="1890713">
                <a:moveTo>
                  <a:pt x="0" y="1890713"/>
                </a:moveTo>
                <a:lnTo>
                  <a:pt x="0" y="1890713"/>
                </a:lnTo>
                <a:lnTo>
                  <a:pt x="47625" y="1866900"/>
                </a:lnTo>
                <a:lnTo>
                  <a:pt x="723900" y="1281113"/>
                </a:lnTo>
                <a:lnTo>
                  <a:pt x="723900" y="0"/>
                </a:lnTo>
                <a:lnTo>
                  <a:pt x="9525" y="614363"/>
                </a:lnTo>
                <a:lnTo>
                  <a:pt x="0" y="189071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Freeform: Shape 1051">
            <a:extLst>
              <a:ext uri="{FF2B5EF4-FFF2-40B4-BE49-F238E27FC236}">
                <a16:creationId xmlns:a16="http://schemas.microsoft.com/office/drawing/2014/main" id="{A0B8D511-13EB-40DF-97C8-A2ECFEA582F0}"/>
              </a:ext>
            </a:extLst>
          </p:cNvPr>
          <p:cNvSpPr/>
          <p:nvPr/>
        </p:nvSpPr>
        <p:spPr>
          <a:xfrm>
            <a:off x="5265420" y="3453804"/>
            <a:ext cx="1195388" cy="919163"/>
          </a:xfrm>
          <a:custGeom>
            <a:avLst/>
            <a:gdLst>
              <a:gd name="connsiteX0" fmla="*/ 495300 w 1195388"/>
              <a:gd name="connsiteY0" fmla="*/ 919163 h 919163"/>
              <a:gd name="connsiteX1" fmla="*/ 0 w 1195388"/>
              <a:gd name="connsiteY1" fmla="*/ 604838 h 919163"/>
              <a:gd name="connsiteX2" fmla="*/ 714375 w 1195388"/>
              <a:gd name="connsiteY2" fmla="*/ 0 h 919163"/>
              <a:gd name="connsiteX3" fmla="*/ 1195388 w 1195388"/>
              <a:gd name="connsiteY3" fmla="*/ 304800 h 919163"/>
              <a:gd name="connsiteX4" fmla="*/ 495300 w 1195388"/>
              <a:gd name="connsiteY4" fmla="*/ 919163 h 91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388" h="919163">
                <a:moveTo>
                  <a:pt x="495300" y="919163"/>
                </a:moveTo>
                <a:lnTo>
                  <a:pt x="0" y="604838"/>
                </a:lnTo>
                <a:lnTo>
                  <a:pt x="714375" y="0"/>
                </a:lnTo>
                <a:lnTo>
                  <a:pt x="1195388" y="304800"/>
                </a:lnTo>
                <a:lnTo>
                  <a:pt x="495300" y="919163"/>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Freeform: Shape 1052">
            <a:extLst>
              <a:ext uri="{FF2B5EF4-FFF2-40B4-BE49-F238E27FC236}">
                <a16:creationId xmlns:a16="http://schemas.microsoft.com/office/drawing/2014/main" id="{35096F50-B87A-496E-8369-90D558BE95D4}"/>
              </a:ext>
            </a:extLst>
          </p:cNvPr>
          <p:cNvSpPr/>
          <p:nvPr/>
        </p:nvSpPr>
        <p:spPr>
          <a:xfrm>
            <a:off x="4765358" y="3458566"/>
            <a:ext cx="1200150" cy="900112"/>
          </a:xfrm>
          <a:custGeom>
            <a:avLst/>
            <a:gdLst>
              <a:gd name="connsiteX0" fmla="*/ 0 w 1200150"/>
              <a:gd name="connsiteY0" fmla="*/ 900112 h 900112"/>
              <a:gd name="connsiteX1" fmla="*/ 714375 w 1200150"/>
              <a:gd name="connsiteY1" fmla="*/ 304800 h 900112"/>
              <a:gd name="connsiteX2" fmla="*/ 1200150 w 1200150"/>
              <a:gd name="connsiteY2" fmla="*/ 0 h 900112"/>
              <a:gd name="connsiteX3" fmla="*/ 500062 w 1200150"/>
              <a:gd name="connsiteY3" fmla="*/ 600075 h 900112"/>
              <a:gd name="connsiteX4" fmla="*/ 0 w 1200150"/>
              <a:gd name="connsiteY4" fmla="*/ 900112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900112">
                <a:moveTo>
                  <a:pt x="0" y="900112"/>
                </a:moveTo>
                <a:lnTo>
                  <a:pt x="714375" y="304800"/>
                </a:lnTo>
                <a:lnTo>
                  <a:pt x="1200150" y="0"/>
                </a:lnTo>
                <a:lnTo>
                  <a:pt x="500062" y="600075"/>
                </a:lnTo>
                <a:lnTo>
                  <a:pt x="0" y="900112"/>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5DA973DD-6AE9-4C19-9328-561CA159D52E}"/>
              </a:ext>
            </a:extLst>
          </p:cNvPr>
          <p:cNvSpPr/>
          <p:nvPr/>
        </p:nvSpPr>
        <p:spPr>
          <a:xfrm>
            <a:off x="4910139" y="5089511"/>
            <a:ext cx="280987" cy="555443"/>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D0C55FB-83E0-4E18-B431-F2195B71ADDE}"/>
              </a:ext>
            </a:extLst>
          </p:cNvPr>
          <p:cNvSpPr/>
          <p:nvPr/>
        </p:nvSpPr>
        <p:spPr>
          <a:xfrm>
            <a:off x="4910139" y="4532298"/>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0BD5AA0-7D3D-4AA3-B0D7-9206EAE0670A}"/>
              </a:ext>
            </a:extLst>
          </p:cNvPr>
          <p:cNvSpPr/>
          <p:nvPr/>
        </p:nvSpPr>
        <p:spPr>
          <a:xfrm>
            <a:off x="5334500" y="4530220"/>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C9AE2AF-502B-4A71-97FF-582FF14A74B6}"/>
              </a:ext>
            </a:extLst>
          </p:cNvPr>
          <p:cNvSpPr/>
          <p:nvPr/>
        </p:nvSpPr>
        <p:spPr>
          <a:xfrm>
            <a:off x="5334500" y="5087649"/>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CA6E913-8359-4001-A88A-5CC72FC732F1}"/>
              </a:ext>
            </a:extLst>
          </p:cNvPr>
          <p:cNvSpPr/>
          <p:nvPr/>
        </p:nvSpPr>
        <p:spPr>
          <a:xfrm>
            <a:off x="4757738" y="5655567"/>
            <a:ext cx="423862" cy="105455"/>
          </a:xfrm>
          <a:custGeom>
            <a:avLst/>
            <a:gdLst>
              <a:gd name="connsiteX0" fmla="*/ 142875 w 423862"/>
              <a:gd name="connsiteY0" fmla="*/ 0 h 114300"/>
              <a:gd name="connsiteX1" fmla="*/ 0 w 423862"/>
              <a:gd name="connsiteY1" fmla="*/ 114300 h 114300"/>
              <a:gd name="connsiteX2" fmla="*/ 271462 w 423862"/>
              <a:gd name="connsiteY2" fmla="*/ 114300 h 114300"/>
              <a:gd name="connsiteX3" fmla="*/ 423862 w 423862"/>
              <a:gd name="connsiteY3" fmla="*/ 0 h 114300"/>
              <a:gd name="connsiteX4" fmla="*/ 142875 w 42386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2" h="114300">
                <a:moveTo>
                  <a:pt x="142875" y="0"/>
                </a:moveTo>
                <a:lnTo>
                  <a:pt x="0" y="114300"/>
                </a:lnTo>
                <a:lnTo>
                  <a:pt x="271462" y="114300"/>
                </a:lnTo>
                <a:lnTo>
                  <a:pt x="423862" y="0"/>
                </a:lnTo>
                <a:lnTo>
                  <a:pt x="142875"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210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43101" y="332117"/>
            <a:ext cx="3469219" cy="553998"/>
          </a:xfrm>
          <a:prstGeom prst="rect">
            <a:avLst/>
          </a:prstGeom>
        </p:spPr>
        <p:txBody>
          <a:bodyPr wrap="none">
            <a:spAutoFit/>
          </a:bodyPr>
          <a:lstStyle/>
          <a:p>
            <a:r>
              <a:rPr lang="en-US" sz="3000" b="1" dirty="0">
                <a:solidFill>
                  <a:srgbClr val="0072A6"/>
                </a:solidFill>
                <a:latin typeface="Segoe UI Semibold" panose="020B0702040204020203" pitchFamily="34" charset="0"/>
              </a:rPr>
              <a:t>WHAT IS ZONING?</a:t>
            </a:r>
          </a:p>
        </p:txBody>
      </p:sp>
      <p:sp>
        <p:nvSpPr>
          <p:cNvPr id="2" name="Freeform: Shape 1">
            <a:extLst>
              <a:ext uri="{FF2B5EF4-FFF2-40B4-BE49-F238E27FC236}">
                <a16:creationId xmlns:a16="http://schemas.microsoft.com/office/drawing/2014/main" id="{0D3A4AF2-19D8-4F23-A371-8E9D93FCC387}"/>
              </a:ext>
            </a:extLst>
          </p:cNvPr>
          <p:cNvSpPr/>
          <p:nvPr/>
        </p:nvSpPr>
        <p:spPr>
          <a:xfrm>
            <a:off x="4229100" y="4714913"/>
            <a:ext cx="2936240" cy="1056640"/>
          </a:xfrm>
          <a:custGeom>
            <a:avLst/>
            <a:gdLst>
              <a:gd name="connsiteX0" fmla="*/ 1320800 w 2936240"/>
              <a:gd name="connsiteY0" fmla="*/ 0 h 1056640"/>
              <a:gd name="connsiteX1" fmla="*/ 0 w 2936240"/>
              <a:gd name="connsiteY1" fmla="*/ 1046480 h 1056640"/>
              <a:gd name="connsiteX2" fmla="*/ 1717040 w 2936240"/>
              <a:gd name="connsiteY2" fmla="*/ 1056640 h 1056640"/>
              <a:gd name="connsiteX3" fmla="*/ 2936240 w 2936240"/>
              <a:gd name="connsiteY3" fmla="*/ 40640 h 1056640"/>
              <a:gd name="connsiteX4" fmla="*/ 1320800 w 2936240"/>
              <a:gd name="connsiteY4" fmla="*/ 0 h 10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240" h="1056640">
                <a:moveTo>
                  <a:pt x="1320800" y="0"/>
                </a:moveTo>
                <a:lnTo>
                  <a:pt x="0" y="1046480"/>
                </a:lnTo>
                <a:lnTo>
                  <a:pt x="1717040" y="1056640"/>
                </a:lnTo>
                <a:lnTo>
                  <a:pt x="2936240" y="40640"/>
                </a:lnTo>
                <a:lnTo>
                  <a:pt x="1320800"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a:extLst>
              <a:ext uri="{FF2B5EF4-FFF2-40B4-BE49-F238E27FC236}">
                <a16:creationId xmlns:a16="http://schemas.microsoft.com/office/drawing/2014/main" id="{04FF2418-4ACC-4261-8150-C913D8212519}"/>
              </a:ext>
            </a:extLst>
          </p:cNvPr>
          <p:cNvGrpSpPr/>
          <p:nvPr/>
        </p:nvGrpSpPr>
        <p:grpSpPr>
          <a:xfrm>
            <a:off x="5482158" y="3456079"/>
            <a:ext cx="986870" cy="1588617"/>
            <a:chOff x="1060502" y="3469035"/>
            <a:chExt cx="986870" cy="1588617"/>
          </a:xfrm>
        </p:grpSpPr>
        <p:sp>
          <p:nvSpPr>
            <p:cNvPr id="28" name="Rectangle 27">
              <a:extLst>
                <a:ext uri="{FF2B5EF4-FFF2-40B4-BE49-F238E27FC236}">
                  <a16:creationId xmlns:a16="http://schemas.microsoft.com/office/drawing/2014/main" id="{F8FDB448-FE71-460B-8E5A-5259D7DAE51A}"/>
                </a:ext>
              </a:extLst>
            </p:cNvPr>
            <p:cNvSpPr/>
            <p:nvPr/>
          </p:nvSpPr>
          <p:spPr>
            <a:xfrm>
              <a:off x="1061852" y="3776895"/>
              <a:ext cx="985520" cy="12807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Isosceles Triangle 1033">
              <a:extLst>
                <a:ext uri="{FF2B5EF4-FFF2-40B4-BE49-F238E27FC236}">
                  <a16:creationId xmlns:a16="http://schemas.microsoft.com/office/drawing/2014/main" id="{725F2B2F-D17C-4B4C-B1AB-AEA8FDA2712E}"/>
                </a:ext>
              </a:extLst>
            </p:cNvPr>
            <p:cNvSpPr/>
            <p:nvPr/>
          </p:nvSpPr>
          <p:spPr>
            <a:xfrm>
              <a:off x="1060502" y="3469035"/>
              <a:ext cx="986870" cy="30824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C08C69C-183D-43F3-AAFC-A71C55AAF0F6}"/>
              </a:ext>
            </a:extLst>
          </p:cNvPr>
          <p:cNvGrpSpPr/>
          <p:nvPr/>
        </p:nvGrpSpPr>
        <p:grpSpPr>
          <a:xfrm>
            <a:off x="4770631" y="4058885"/>
            <a:ext cx="986870" cy="1588617"/>
            <a:chOff x="1060502" y="3469035"/>
            <a:chExt cx="986870" cy="1588617"/>
          </a:xfrm>
        </p:grpSpPr>
        <p:sp>
          <p:nvSpPr>
            <p:cNvPr id="45" name="Rectangle 44">
              <a:extLst>
                <a:ext uri="{FF2B5EF4-FFF2-40B4-BE49-F238E27FC236}">
                  <a16:creationId xmlns:a16="http://schemas.microsoft.com/office/drawing/2014/main" id="{968467DD-2E81-4BC0-9E55-E61E358E241E}"/>
                </a:ext>
              </a:extLst>
            </p:cNvPr>
            <p:cNvSpPr/>
            <p:nvPr/>
          </p:nvSpPr>
          <p:spPr>
            <a:xfrm>
              <a:off x="1061852" y="3776895"/>
              <a:ext cx="985520" cy="12807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0D1E156F-4112-4AA1-BA3D-2F45BE30DB66}"/>
                </a:ext>
              </a:extLst>
            </p:cNvPr>
            <p:cNvSpPr/>
            <p:nvPr/>
          </p:nvSpPr>
          <p:spPr>
            <a:xfrm>
              <a:off x="1060502" y="3469035"/>
              <a:ext cx="986870" cy="30824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40" name="Straight Connector 1039">
            <a:extLst>
              <a:ext uri="{FF2B5EF4-FFF2-40B4-BE49-F238E27FC236}">
                <a16:creationId xmlns:a16="http://schemas.microsoft.com/office/drawing/2014/main" id="{457E4A66-8E85-42A4-9838-CBDE029EB239}"/>
              </a:ext>
            </a:extLst>
          </p:cNvPr>
          <p:cNvCxnSpPr>
            <a:cxnSpLocks/>
            <a:stCxn id="46" idx="4"/>
            <a:endCxn id="1034" idx="4"/>
          </p:cNvCxnSpPr>
          <p:nvPr/>
        </p:nvCxnSpPr>
        <p:spPr>
          <a:xfrm flipV="1">
            <a:off x="5757502" y="3764321"/>
            <a:ext cx="711527" cy="602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8044F5A4-788E-4064-A7D5-CE0C39FB09BD}"/>
              </a:ext>
            </a:extLst>
          </p:cNvPr>
          <p:cNvCxnSpPr/>
          <p:nvPr/>
        </p:nvCxnSpPr>
        <p:spPr>
          <a:xfrm flipV="1">
            <a:off x="5757502" y="5043421"/>
            <a:ext cx="711527" cy="601532"/>
          </a:xfrm>
          <a:prstGeom prst="line">
            <a:avLst/>
          </a:prstGeom>
        </p:spPr>
        <p:style>
          <a:lnRef idx="1">
            <a:schemeClr val="accent1"/>
          </a:lnRef>
          <a:fillRef idx="0">
            <a:schemeClr val="accent1"/>
          </a:fillRef>
          <a:effectRef idx="0">
            <a:schemeClr val="accent1"/>
          </a:effectRef>
          <a:fontRef idx="minor">
            <a:schemeClr val="tx1"/>
          </a:fontRef>
        </p:style>
      </p:cxnSp>
      <p:sp>
        <p:nvSpPr>
          <p:cNvPr id="1051" name="Freeform: Shape 1050">
            <a:extLst>
              <a:ext uri="{FF2B5EF4-FFF2-40B4-BE49-F238E27FC236}">
                <a16:creationId xmlns:a16="http://schemas.microsoft.com/office/drawing/2014/main" id="{D5EF9FEB-8A2F-497D-AF04-E36BCFF03FD1}"/>
              </a:ext>
            </a:extLst>
          </p:cNvPr>
          <p:cNvSpPr/>
          <p:nvPr/>
        </p:nvSpPr>
        <p:spPr>
          <a:xfrm>
            <a:off x="5746433" y="3758604"/>
            <a:ext cx="723900" cy="1890713"/>
          </a:xfrm>
          <a:custGeom>
            <a:avLst/>
            <a:gdLst>
              <a:gd name="connsiteX0" fmla="*/ 0 w 723900"/>
              <a:gd name="connsiteY0" fmla="*/ 1890713 h 1890713"/>
              <a:gd name="connsiteX1" fmla="*/ 0 w 723900"/>
              <a:gd name="connsiteY1" fmla="*/ 1890713 h 1890713"/>
              <a:gd name="connsiteX2" fmla="*/ 47625 w 723900"/>
              <a:gd name="connsiteY2" fmla="*/ 1866900 h 1890713"/>
              <a:gd name="connsiteX3" fmla="*/ 723900 w 723900"/>
              <a:gd name="connsiteY3" fmla="*/ 1281113 h 1890713"/>
              <a:gd name="connsiteX4" fmla="*/ 723900 w 723900"/>
              <a:gd name="connsiteY4" fmla="*/ 0 h 1890713"/>
              <a:gd name="connsiteX5" fmla="*/ 9525 w 723900"/>
              <a:gd name="connsiteY5" fmla="*/ 614363 h 1890713"/>
              <a:gd name="connsiteX6" fmla="*/ 0 w 723900"/>
              <a:gd name="connsiteY6" fmla="*/ 1890713 h 18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900" h="1890713">
                <a:moveTo>
                  <a:pt x="0" y="1890713"/>
                </a:moveTo>
                <a:lnTo>
                  <a:pt x="0" y="1890713"/>
                </a:lnTo>
                <a:lnTo>
                  <a:pt x="47625" y="1866900"/>
                </a:lnTo>
                <a:lnTo>
                  <a:pt x="723900" y="1281113"/>
                </a:lnTo>
                <a:lnTo>
                  <a:pt x="723900" y="0"/>
                </a:lnTo>
                <a:lnTo>
                  <a:pt x="9525" y="614363"/>
                </a:lnTo>
                <a:lnTo>
                  <a:pt x="0" y="189071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Freeform: Shape 1051">
            <a:extLst>
              <a:ext uri="{FF2B5EF4-FFF2-40B4-BE49-F238E27FC236}">
                <a16:creationId xmlns:a16="http://schemas.microsoft.com/office/drawing/2014/main" id="{A0B8D511-13EB-40DF-97C8-A2ECFEA582F0}"/>
              </a:ext>
            </a:extLst>
          </p:cNvPr>
          <p:cNvSpPr/>
          <p:nvPr/>
        </p:nvSpPr>
        <p:spPr>
          <a:xfrm>
            <a:off x="5265420" y="3453804"/>
            <a:ext cx="1195388" cy="919163"/>
          </a:xfrm>
          <a:custGeom>
            <a:avLst/>
            <a:gdLst>
              <a:gd name="connsiteX0" fmla="*/ 495300 w 1195388"/>
              <a:gd name="connsiteY0" fmla="*/ 919163 h 919163"/>
              <a:gd name="connsiteX1" fmla="*/ 0 w 1195388"/>
              <a:gd name="connsiteY1" fmla="*/ 604838 h 919163"/>
              <a:gd name="connsiteX2" fmla="*/ 714375 w 1195388"/>
              <a:gd name="connsiteY2" fmla="*/ 0 h 919163"/>
              <a:gd name="connsiteX3" fmla="*/ 1195388 w 1195388"/>
              <a:gd name="connsiteY3" fmla="*/ 304800 h 919163"/>
              <a:gd name="connsiteX4" fmla="*/ 495300 w 1195388"/>
              <a:gd name="connsiteY4" fmla="*/ 919163 h 91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388" h="919163">
                <a:moveTo>
                  <a:pt x="495300" y="919163"/>
                </a:moveTo>
                <a:lnTo>
                  <a:pt x="0" y="604838"/>
                </a:lnTo>
                <a:lnTo>
                  <a:pt x="714375" y="0"/>
                </a:lnTo>
                <a:lnTo>
                  <a:pt x="1195388" y="304800"/>
                </a:lnTo>
                <a:lnTo>
                  <a:pt x="495300" y="919163"/>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Freeform: Shape 1052">
            <a:extLst>
              <a:ext uri="{FF2B5EF4-FFF2-40B4-BE49-F238E27FC236}">
                <a16:creationId xmlns:a16="http://schemas.microsoft.com/office/drawing/2014/main" id="{35096F50-B87A-496E-8369-90D558BE95D4}"/>
              </a:ext>
            </a:extLst>
          </p:cNvPr>
          <p:cNvSpPr/>
          <p:nvPr/>
        </p:nvSpPr>
        <p:spPr>
          <a:xfrm>
            <a:off x="4765358" y="3458566"/>
            <a:ext cx="1200150" cy="900112"/>
          </a:xfrm>
          <a:custGeom>
            <a:avLst/>
            <a:gdLst>
              <a:gd name="connsiteX0" fmla="*/ 0 w 1200150"/>
              <a:gd name="connsiteY0" fmla="*/ 900112 h 900112"/>
              <a:gd name="connsiteX1" fmla="*/ 714375 w 1200150"/>
              <a:gd name="connsiteY1" fmla="*/ 304800 h 900112"/>
              <a:gd name="connsiteX2" fmla="*/ 1200150 w 1200150"/>
              <a:gd name="connsiteY2" fmla="*/ 0 h 900112"/>
              <a:gd name="connsiteX3" fmla="*/ 500062 w 1200150"/>
              <a:gd name="connsiteY3" fmla="*/ 600075 h 900112"/>
              <a:gd name="connsiteX4" fmla="*/ 0 w 1200150"/>
              <a:gd name="connsiteY4" fmla="*/ 900112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900112">
                <a:moveTo>
                  <a:pt x="0" y="900112"/>
                </a:moveTo>
                <a:lnTo>
                  <a:pt x="714375" y="304800"/>
                </a:lnTo>
                <a:lnTo>
                  <a:pt x="1200150" y="0"/>
                </a:lnTo>
                <a:lnTo>
                  <a:pt x="500062" y="600075"/>
                </a:lnTo>
                <a:lnTo>
                  <a:pt x="0" y="900112"/>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5DA973DD-6AE9-4C19-9328-561CA159D52E}"/>
              </a:ext>
            </a:extLst>
          </p:cNvPr>
          <p:cNvSpPr/>
          <p:nvPr/>
        </p:nvSpPr>
        <p:spPr>
          <a:xfrm>
            <a:off x="4910139" y="5089511"/>
            <a:ext cx="280987" cy="555443"/>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D0C55FB-83E0-4E18-B431-F2195B71ADDE}"/>
              </a:ext>
            </a:extLst>
          </p:cNvPr>
          <p:cNvSpPr/>
          <p:nvPr/>
        </p:nvSpPr>
        <p:spPr>
          <a:xfrm>
            <a:off x="4910139" y="4532298"/>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0BD5AA0-7D3D-4AA3-B0D7-9206EAE0670A}"/>
              </a:ext>
            </a:extLst>
          </p:cNvPr>
          <p:cNvSpPr/>
          <p:nvPr/>
        </p:nvSpPr>
        <p:spPr>
          <a:xfrm>
            <a:off x="5334500" y="4530220"/>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C9AE2AF-502B-4A71-97FF-582FF14A74B6}"/>
              </a:ext>
            </a:extLst>
          </p:cNvPr>
          <p:cNvSpPr/>
          <p:nvPr/>
        </p:nvSpPr>
        <p:spPr>
          <a:xfrm>
            <a:off x="5334500" y="5087649"/>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CA6E913-8359-4001-A88A-5CC72FC732F1}"/>
              </a:ext>
            </a:extLst>
          </p:cNvPr>
          <p:cNvSpPr/>
          <p:nvPr/>
        </p:nvSpPr>
        <p:spPr>
          <a:xfrm>
            <a:off x="4757738" y="5655567"/>
            <a:ext cx="423862" cy="105455"/>
          </a:xfrm>
          <a:custGeom>
            <a:avLst/>
            <a:gdLst>
              <a:gd name="connsiteX0" fmla="*/ 142875 w 423862"/>
              <a:gd name="connsiteY0" fmla="*/ 0 h 114300"/>
              <a:gd name="connsiteX1" fmla="*/ 0 w 423862"/>
              <a:gd name="connsiteY1" fmla="*/ 114300 h 114300"/>
              <a:gd name="connsiteX2" fmla="*/ 271462 w 423862"/>
              <a:gd name="connsiteY2" fmla="*/ 114300 h 114300"/>
              <a:gd name="connsiteX3" fmla="*/ 423862 w 423862"/>
              <a:gd name="connsiteY3" fmla="*/ 0 h 114300"/>
              <a:gd name="connsiteX4" fmla="*/ 142875 w 42386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2" h="114300">
                <a:moveTo>
                  <a:pt x="142875" y="0"/>
                </a:moveTo>
                <a:lnTo>
                  <a:pt x="0" y="114300"/>
                </a:lnTo>
                <a:lnTo>
                  <a:pt x="271462" y="114300"/>
                </a:lnTo>
                <a:lnTo>
                  <a:pt x="423862" y="0"/>
                </a:lnTo>
                <a:lnTo>
                  <a:pt x="142875"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05401E8-D595-4E5A-B993-4AC2D412C924}"/>
              </a:ext>
            </a:extLst>
          </p:cNvPr>
          <p:cNvSpPr/>
          <p:nvPr/>
        </p:nvSpPr>
        <p:spPr>
          <a:xfrm>
            <a:off x="5961390" y="4756023"/>
            <a:ext cx="4386580" cy="1064260"/>
          </a:xfrm>
          <a:custGeom>
            <a:avLst/>
            <a:gdLst>
              <a:gd name="connsiteX0" fmla="*/ 1320800 w 2936240"/>
              <a:gd name="connsiteY0" fmla="*/ 0 h 1056640"/>
              <a:gd name="connsiteX1" fmla="*/ 0 w 2936240"/>
              <a:gd name="connsiteY1" fmla="*/ 1046480 h 1056640"/>
              <a:gd name="connsiteX2" fmla="*/ 1717040 w 2936240"/>
              <a:gd name="connsiteY2" fmla="*/ 1056640 h 1056640"/>
              <a:gd name="connsiteX3" fmla="*/ 2936240 w 2936240"/>
              <a:gd name="connsiteY3" fmla="*/ 40640 h 1056640"/>
              <a:gd name="connsiteX4" fmla="*/ 1320800 w 2936240"/>
              <a:gd name="connsiteY4" fmla="*/ 0 h 1056640"/>
              <a:gd name="connsiteX0" fmla="*/ 1250950 w 2936240"/>
              <a:gd name="connsiteY0" fmla="*/ 0 h 1043940"/>
              <a:gd name="connsiteX1" fmla="*/ 0 w 2936240"/>
              <a:gd name="connsiteY1" fmla="*/ 1033780 h 1043940"/>
              <a:gd name="connsiteX2" fmla="*/ 1717040 w 2936240"/>
              <a:gd name="connsiteY2" fmla="*/ 1043940 h 1043940"/>
              <a:gd name="connsiteX3" fmla="*/ 2936240 w 2936240"/>
              <a:gd name="connsiteY3" fmla="*/ 27940 h 1043940"/>
              <a:gd name="connsiteX4" fmla="*/ 1250950 w 2936240"/>
              <a:gd name="connsiteY4" fmla="*/ 0 h 1043940"/>
              <a:gd name="connsiteX0" fmla="*/ 1231900 w 2917190"/>
              <a:gd name="connsiteY0" fmla="*/ 0 h 1043940"/>
              <a:gd name="connsiteX1" fmla="*/ 0 w 2917190"/>
              <a:gd name="connsiteY1" fmla="*/ 1014730 h 1043940"/>
              <a:gd name="connsiteX2" fmla="*/ 1697990 w 2917190"/>
              <a:gd name="connsiteY2" fmla="*/ 1043940 h 1043940"/>
              <a:gd name="connsiteX3" fmla="*/ 2917190 w 2917190"/>
              <a:gd name="connsiteY3" fmla="*/ 27940 h 1043940"/>
              <a:gd name="connsiteX4" fmla="*/ 1231900 w 2917190"/>
              <a:gd name="connsiteY4" fmla="*/ 0 h 1043940"/>
              <a:gd name="connsiteX0" fmla="*/ 1181100 w 2917190"/>
              <a:gd name="connsiteY0" fmla="*/ 0 h 1031240"/>
              <a:gd name="connsiteX1" fmla="*/ 0 w 2917190"/>
              <a:gd name="connsiteY1" fmla="*/ 1002030 h 1031240"/>
              <a:gd name="connsiteX2" fmla="*/ 1697990 w 2917190"/>
              <a:gd name="connsiteY2" fmla="*/ 1031240 h 1031240"/>
              <a:gd name="connsiteX3" fmla="*/ 2917190 w 2917190"/>
              <a:gd name="connsiteY3" fmla="*/ 15240 h 1031240"/>
              <a:gd name="connsiteX4" fmla="*/ 1181100 w 2917190"/>
              <a:gd name="connsiteY4" fmla="*/ 0 h 1031240"/>
              <a:gd name="connsiteX0" fmla="*/ 1181100 w 2917190"/>
              <a:gd name="connsiteY0" fmla="*/ 0 h 1043940"/>
              <a:gd name="connsiteX1" fmla="*/ 0 w 2917190"/>
              <a:gd name="connsiteY1" fmla="*/ 1014730 h 1043940"/>
              <a:gd name="connsiteX2" fmla="*/ 1697990 w 2917190"/>
              <a:gd name="connsiteY2" fmla="*/ 1043940 h 1043940"/>
              <a:gd name="connsiteX3" fmla="*/ 2917190 w 2917190"/>
              <a:gd name="connsiteY3" fmla="*/ 27940 h 1043940"/>
              <a:gd name="connsiteX4" fmla="*/ 1181100 w 2917190"/>
              <a:gd name="connsiteY4" fmla="*/ 0 h 1043940"/>
              <a:gd name="connsiteX0" fmla="*/ 1187450 w 2923540"/>
              <a:gd name="connsiteY0" fmla="*/ 0 h 1043940"/>
              <a:gd name="connsiteX1" fmla="*/ 0 w 2923540"/>
              <a:gd name="connsiteY1" fmla="*/ 1008380 h 1043940"/>
              <a:gd name="connsiteX2" fmla="*/ 1704340 w 2923540"/>
              <a:gd name="connsiteY2" fmla="*/ 1043940 h 1043940"/>
              <a:gd name="connsiteX3" fmla="*/ 2923540 w 2923540"/>
              <a:gd name="connsiteY3" fmla="*/ 27940 h 1043940"/>
              <a:gd name="connsiteX4" fmla="*/ 1187450 w 2923540"/>
              <a:gd name="connsiteY4" fmla="*/ 0 h 1043940"/>
              <a:gd name="connsiteX0" fmla="*/ 1187450 w 3279140"/>
              <a:gd name="connsiteY0" fmla="*/ 0 h 1064260"/>
              <a:gd name="connsiteX1" fmla="*/ 0 w 3279140"/>
              <a:gd name="connsiteY1" fmla="*/ 1008380 h 1064260"/>
              <a:gd name="connsiteX2" fmla="*/ 3279140 w 3279140"/>
              <a:gd name="connsiteY2" fmla="*/ 1064260 h 1064260"/>
              <a:gd name="connsiteX3" fmla="*/ 2923540 w 3279140"/>
              <a:gd name="connsiteY3" fmla="*/ 27940 h 1064260"/>
              <a:gd name="connsiteX4" fmla="*/ 1187450 w 3279140"/>
              <a:gd name="connsiteY4" fmla="*/ 0 h 1064260"/>
              <a:gd name="connsiteX0" fmla="*/ 1187450 w 4366260"/>
              <a:gd name="connsiteY0" fmla="*/ 0 h 1064260"/>
              <a:gd name="connsiteX1" fmla="*/ 0 w 4366260"/>
              <a:gd name="connsiteY1" fmla="*/ 1008380 h 1064260"/>
              <a:gd name="connsiteX2" fmla="*/ 3279140 w 4366260"/>
              <a:gd name="connsiteY2" fmla="*/ 1064260 h 1064260"/>
              <a:gd name="connsiteX3" fmla="*/ 4366260 w 4366260"/>
              <a:gd name="connsiteY3" fmla="*/ 27940 h 1064260"/>
              <a:gd name="connsiteX4" fmla="*/ 1187450 w 4366260"/>
              <a:gd name="connsiteY4" fmla="*/ 0 h 1064260"/>
              <a:gd name="connsiteX0" fmla="*/ 1207770 w 4386580"/>
              <a:gd name="connsiteY0" fmla="*/ 0 h 1064260"/>
              <a:gd name="connsiteX1" fmla="*/ 0 w 4386580"/>
              <a:gd name="connsiteY1" fmla="*/ 1008380 h 1064260"/>
              <a:gd name="connsiteX2" fmla="*/ 3299460 w 4386580"/>
              <a:gd name="connsiteY2" fmla="*/ 1064260 h 1064260"/>
              <a:gd name="connsiteX3" fmla="*/ 4386580 w 4386580"/>
              <a:gd name="connsiteY3" fmla="*/ 27940 h 1064260"/>
              <a:gd name="connsiteX4" fmla="*/ 1207770 w 4386580"/>
              <a:gd name="connsiteY4" fmla="*/ 0 h 10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580" h="1064260">
                <a:moveTo>
                  <a:pt x="1207770" y="0"/>
                </a:moveTo>
                <a:lnTo>
                  <a:pt x="0" y="1008380"/>
                </a:lnTo>
                <a:lnTo>
                  <a:pt x="3299460" y="1064260"/>
                </a:lnTo>
                <a:lnTo>
                  <a:pt x="4386580" y="27940"/>
                </a:lnTo>
                <a:lnTo>
                  <a:pt x="1207770"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5E1412-F970-4DCF-95DD-1C767219A5C8}"/>
              </a:ext>
            </a:extLst>
          </p:cNvPr>
          <p:cNvSpPr/>
          <p:nvPr/>
        </p:nvSpPr>
        <p:spPr>
          <a:xfrm>
            <a:off x="7296287" y="3639030"/>
            <a:ext cx="2540000" cy="1240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BD80E1A-5FF4-47E1-82E3-A74EDE79203D}"/>
              </a:ext>
            </a:extLst>
          </p:cNvPr>
          <p:cNvSpPr/>
          <p:nvPr/>
        </p:nvSpPr>
        <p:spPr>
          <a:xfrm>
            <a:off x="6357630" y="4386804"/>
            <a:ext cx="2540000" cy="124063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4" name="Freeform: Shape 3">
            <a:extLst>
              <a:ext uri="{FF2B5EF4-FFF2-40B4-BE49-F238E27FC236}">
                <a16:creationId xmlns:a16="http://schemas.microsoft.com/office/drawing/2014/main" id="{2154C122-19E0-47A9-A1E6-41B87F3EFFEA}"/>
              </a:ext>
            </a:extLst>
          </p:cNvPr>
          <p:cNvSpPr/>
          <p:nvPr/>
        </p:nvSpPr>
        <p:spPr>
          <a:xfrm>
            <a:off x="6360160" y="3637280"/>
            <a:ext cx="3484880" cy="741680"/>
          </a:xfrm>
          <a:custGeom>
            <a:avLst/>
            <a:gdLst>
              <a:gd name="connsiteX0" fmla="*/ 0 w 3484880"/>
              <a:gd name="connsiteY0" fmla="*/ 741680 h 741680"/>
              <a:gd name="connsiteX1" fmla="*/ 944880 w 3484880"/>
              <a:gd name="connsiteY1" fmla="*/ 0 h 741680"/>
              <a:gd name="connsiteX2" fmla="*/ 3484880 w 3484880"/>
              <a:gd name="connsiteY2" fmla="*/ 0 h 741680"/>
              <a:gd name="connsiteX3" fmla="*/ 2550160 w 3484880"/>
              <a:gd name="connsiteY3" fmla="*/ 741680 h 741680"/>
              <a:gd name="connsiteX4" fmla="*/ 0 w 3484880"/>
              <a:gd name="connsiteY4" fmla="*/ 741680 h 74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880" h="741680">
                <a:moveTo>
                  <a:pt x="0" y="741680"/>
                </a:moveTo>
                <a:lnTo>
                  <a:pt x="944880" y="0"/>
                </a:lnTo>
                <a:lnTo>
                  <a:pt x="3484880" y="0"/>
                </a:lnTo>
                <a:lnTo>
                  <a:pt x="2550160" y="741680"/>
                </a:lnTo>
                <a:lnTo>
                  <a:pt x="0" y="741680"/>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17CF2A9A-EA3A-42D3-B318-993FCA86E1D2}"/>
              </a:ext>
            </a:extLst>
          </p:cNvPr>
          <p:cNvSpPr/>
          <p:nvPr/>
        </p:nvSpPr>
        <p:spPr>
          <a:xfrm>
            <a:off x="8900160" y="3647440"/>
            <a:ext cx="944880" cy="1981200"/>
          </a:xfrm>
          <a:custGeom>
            <a:avLst/>
            <a:gdLst>
              <a:gd name="connsiteX0" fmla="*/ 0 w 944880"/>
              <a:gd name="connsiteY0" fmla="*/ 1981200 h 1981200"/>
              <a:gd name="connsiteX1" fmla="*/ 944880 w 944880"/>
              <a:gd name="connsiteY1" fmla="*/ 1229360 h 1981200"/>
              <a:gd name="connsiteX2" fmla="*/ 944880 w 944880"/>
              <a:gd name="connsiteY2" fmla="*/ 0 h 1981200"/>
              <a:gd name="connsiteX3" fmla="*/ 10160 w 944880"/>
              <a:gd name="connsiteY3" fmla="*/ 721360 h 1981200"/>
              <a:gd name="connsiteX4" fmla="*/ 0 w 944880"/>
              <a:gd name="connsiteY4" fmla="*/ 1981200 h 198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981200">
                <a:moveTo>
                  <a:pt x="0" y="1981200"/>
                </a:moveTo>
                <a:lnTo>
                  <a:pt x="944880" y="1229360"/>
                </a:lnTo>
                <a:lnTo>
                  <a:pt x="944880" y="0"/>
                </a:lnTo>
                <a:lnTo>
                  <a:pt x="10160" y="721360"/>
                </a:lnTo>
                <a:cubicBezTo>
                  <a:pt x="6773" y="1137920"/>
                  <a:pt x="3387" y="1554480"/>
                  <a:pt x="0" y="198120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44AE06-1D41-42CA-A002-0811D549F7F4}"/>
              </a:ext>
            </a:extLst>
          </p:cNvPr>
          <p:cNvSpPr txBox="1"/>
          <p:nvPr/>
        </p:nvSpPr>
        <p:spPr>
          <a:xfrm>
            <a:off x="6348877" y="4405098"/>
            <a:ext cx="2542530" cy="507831"/>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ACME JACKHAMMER</a:t>
            </a:r>
          </a:p>
          <a:p>
            <a:pPr algn="ctr"/>
            <a:r>
              <a:rPr lang="en-US" sz="1100" i="1" dirty="0">
                <a:solidFill>
                  <a:schemeClr val="bg1"/>
                </a:solidFill>
                <a:latin typeface="Arial Black" panose="020B0A04020102020204" pitchFamily="34" charset="0"/>
              </a:rPr>
              <a:t>SALES AND TESTING</a:t>
            </a:r>
          </a:p>
        </p:txBody>
      </p:sp>
      <p:sp>
        <p:nvSpPr>
          <p:cNvPr id="10" name="Rectangle 9">
            <a:extLst>
              <a:ext uri="{FF2B5EF4-FFF2-40B4-BE49-F238E27FC236}">
                <a16:creationId xmlns:a16="http://schemas.microsoft.com/office/drawing/2014/main" id="{572FE6DF-26FD-4DDE-A7D6-A1621775EF4F}"/>
              </a:ext>
            </a:extLst>
          </p:cNvPr>
          <p:cNvSpPr/>
          <p:nvPr/>
        </p:nvSpPr>
        <p:spPr>
          <a:xfrm>
            <a:off x="6604000" y="4879666"/>
            <a:ext cx="822960" cy="74777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9F87B967-5ADB-43B3-93DB-7FF4111BEB88}"/>
              </a:ext>
            </a:extLst>
          </p:cNvPr>
          <p:cNvSpPr/>
          <p:nvPr/>
        </p:nvSpPr>
        <p:spPr>
          <a:xfrm>
            <a:off x="6106160" y="5641277"/>
            <a:ext cx="2854960" cy="160083"/>
          </a:xfrm>
          <a:custGeom>
            <a:avLst/>
            <a:gdLst>
              <a:gd name="connsiteX0" fmla="*/ 0 w 2854960"/>
              <a:gd name="connsiteY0" fmla="*/ 132080 h 172720"/>
              <a:gd name="connsiteX1" fmla="*/ 182880 w 2854960"/>
              <a:gd name="connsiteY1" fmla="*/ 0 h 172720"/>
              <a:gd name="connsiteX2" fmla="*/ 2854960 w 2854960"/>
              <a:gd name="connsiteY2" fmla="*/ 10160 h 172720"/>
              <a:gd name="connsiteX3" fmla="*/ 2672080 w 2854960"/>
              <a:gd name="connsiteY3" fmla="*/ 172720 h 172720"/>
            </a:gdLst>
            <a:ahLst/>
            <a:cxnLst>
              <a:cxn ang="0">
                <a:pos x="connsiteX0" y="connsiteY0"/>
              </a:cxn>
              <a:cxn ang="0">
                <a:pos x="connsiteX1" y="connsiteY1"/>
              </a:cxn>
              <a:cxn ang="0">
                <a:pos x="connsiteX2" y="connsiteY2"/>
              </a:cxn>
              <a:cxn ang="0">
                <a:pos x="connsiteX3" y="connsiteY3"/>
              </a:cxn>
            </a:cxnLst>
            <a:rect l="l" t="t" r="r" b="b"/>
            <a:pathLst>
              <a:path w="2854960" h="172720">
                <a:moveTo>
                  <a:pt x="0" y="132080"/>
                </a:moveTo>
                <a:lnTo>
                  <a:pt x="182880" y="0"/>
                </a:lnTo>
                <a:lnTo>
                  <a:pt x="2854960" y="10160"/>
                </a:lnTo>
                <a:lnTo>
                  <a:pt x="2672080" y="172720"/>
                </a:lnTo>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27E78AB-458C-44EF-9D23-CB2EEB4E24F9}"/>
              </a:ext>
            </a:extLst>
          </p:cNvPr>
          <p:cNvSpPr/>
          <p:nvPr/>
        </p:nvSpPr>
        <p:spPr>
          <a:xfrm>
            <a:off x="1976055" y="1204059"/>
            <a:ext cx="8255927" cy="1692771"/>
          </a:xfrm>
          <a:prstGeom prst="rect">
            <a:avLst/>
          </a:prstGeom>
        </p:spPr>
        <p:txBody>
          <a:bodyPr wrap="square">
            <a:spAutoFit/>
          </a:bodyPr>
          <a:lstStyle/>
          <a:p>
            <a:pPr>
              <a:spcAft>
                <a:spcPts val="1200"/>
              </a:spcAft>
            </a:pP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Zoning protects communities with rules for </a:t>
            </a:r>
          </a:p>
          <a:p>
            <a:pPr marL="457200" indent="-457200">
              <a:spcAft>
                <a:spcPts val="1200"/>
              </a:spcAft>
              <a:buFont typeface="Wingdings" panose="05000000000000000000" pitchFamily="2" charset="2"/>
              <a:buChar char="§"/>
            </a:pPr>
            <a:r>
              <a:rPr lang="en-US" sz="2800" b="1" dirty="0">
                <a:solidFill>
                  <a:schemeClr val="tx1">
                    <a:lumMod val="95000"/>
                    <a:lumOff val="5000"/>
                  </a:schemeClr>
                </a:solidFill>
                <a:latin typeface="Segoe UI Semibold" panose="020B0702040204020203" pitchFamily="34" charset="0"/>
                <a:cs typeface="Segoe UI Semilight" panose="020B0402040204020203" pitchFamily="34" charset="0"/>
              </a:rPr>
              <a:t>how land can be used </a:t>
            </a: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and the </a:t>
            </a:r>
          </a:p>
          <a:p>
            <a:pPr marL="457200" indent="-457200">
              <a:spcAft>
                <a:spcPts val="1200"/>
              </a:spcAft>
              <a:buFont typeface="Wingdings" panose="05000000000000000000" pitchFamily="2" charset="2"/>
              <a:buChar char="§"/>
            </a:pPr>
            <a:r>
              <a:rPr lang="en-US" sz="2800" b="1" dirty="0">
                <a:solidFill>
                  <a:schemeClr val="tx1">
                    <a:lumMod val="95000"/>
                    <a:lumOff val="5000"/>
                  </a:schemeClr>
                </a:solidFill>
                <a:latin typeface="Segoe UI Semibold" panose="020B0702040204020203" pitchFamily="34" charset="0"/>
                <a:cs typeface="Segoe UI Semilight" panose="020B0402040204020203" pitchFamily="34" charset="0"/>
              </a:rPr>
              <a:t>size and shape of new buildings</a:t>
            </a:r>
            <a:endParaRPr lang="en-US" sz="2800" dirty="0">
              <a:solidFill>
                <a:schemeClr val="tx1">
                  <a:lumMod val="95000"/>
                  <a:lumOff val="5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02126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CE7F2777-7FEE-4FFC-A5AB-AE5CD20619D7}"/>
              </a:ext>
            </a:extLst>
          </p:cNvPr>
          <p:cNvSpPr/>
          <p:nvPr/>
        </p:nvSpPr>
        <p:spPr>
          <a:xfrm>
            <a:off x="922724" y="4695145"/>
            <a:ext cx="4610100" cy="1069340"/>
          </a:xfrm>
          <a:custGeom>
            <a:avLst/>
            <a:gdLst>
              <a:gd name="connsiteX0" fmla="*/ 1320800 w 2936240"/>
              <a:gd name="connsiteY0" fmla="*/ 0 h 1056640"/>
              <a:gd name="connsiteX1" fmla="*/ 0 w 2936240"/>
              <a:gd name="connsiteY1" fmla="*/ 1046480 h 1056640"/>
              <a:gd name="connsiteX2" fmla="*/ 1717040 w 2936240"/>
              <a:gd name="connsiteY2" fmla="*/ 1056640 h 1056640"/>
              <a:gd name="connsiteX3" fmla="*/ 2936240 w 2936240"/>
              <a:gd name="connsiteY3" fmla="*/ 40640 h 1056640"/>
              <a:gd name="connsiteX4" fmla="*/ 1320800 w 2936240"/>
              <a:gd name="connsiteY4" fmla="*/ 0 h 1056640"/>
              <a:gd name="connsiteX0" fmla="*/ 1250950 w 2936240"/>
              <a:gd name="connsiteY0" fmla="*/ 0 h 1043940"/>
              <a:gd name="connsiteX1" fmla="*/ 0 w 2936240"/>
              <a:gd name="connsiteY1" fmla="*/ 1033780 h 1043940"/>
              <a:gd name="connsiteX2" fmla="*/ 1717040 w 2936240"/>
              <a:gd name="connsiteY2" fmla="*/ 1043940 h 1043940"/>
              <a:gd name="connsiteX3" fmla="*/ 2936240 w 2936240"/>
              <a:gd name="connsiteY3" fmla="*/ 27940 h 1043940"/>
              <a:gd name="connsiteX4" fmla="*/ 1250950 w 2936240"/>
              <a:gd name="connsiteY4" fmla="*/ 0 h 1043940"/>
              <a:gd name="connsiteX0" fmla="*/ 1231900 w 2917190"/>
              <a:gd name="connsiteY0" fmla="*/ 0 h 1043940"/>
              <a:gd name="connsiteX1" fmla="*/ 0 w 2917190"/>
              <a:gd name="connsiteY1" fmla="*/ 1014730 h 1043940"/>
              <a:gd name="connsiteX2" fmla="*/ 1697990 w 2917190"/>
              <a:gd name="connsiteY2" fmla="*/ 1043940 h 1043940"/>
              <a:gd name="connsiteX3" fmla="*/ 2917190 w 2917190"/>
              <a:gd name="connsiteY3" fmla="*/ 27940 h 1043940"/>
              <a:gd name="connsiteX4" fmla="*/ 1231900 w 2917190"/>
              <a:gd name="connsiteY4" fmla="*/ 0 h 1043940"/>
              <a:gd name="connsiteX0" fmla="*/ 1181100 w 2917190"/>
              <a:gd name="connsiteY0" fmla="*/ 0 h 1031240"/>
              <a:gd name="connsiteX1" fmla="*/ 0 w 2917190"/>
              <a:gd name="connsiteY1" fmla="*/ 1002030 h 1031240"/>
              <a:gd name="connsiteX2" fmla="*/ 1697990 w 2917190"/>
              <a:gd name="connsiteY2" fmla="*/ 1031240 h 1031240"/>
              <a:gd name="connsiteX3" fmla="*/ 2917190 w 2917190"/>
              <a:gd name="connsiteY3" fmla="*/ 15240 h 1031240"/>
              <a:gd name="connsiteX4" fmla="*/ 1181100 w 2917190"/>
              <a:gd name="connsiteY4" fmla="*/ 0 h 1031240"/>
              <a:gd name="connsiteX0" fmla="*/ 1181100 w 2917190"/>
              <a:gd name="connsiteY0" fmla="*/ 0 h 1043940"/>
              <a:gd name="connsiteX1" fmla="*/ 0 w 2917190"/>
              <a:gd name="connsiteY1" fmla="*/ 1014730 h 1043940"/>
              <a:gd name="connsiteX2" fmla="*/ 1697990 w 2917190"/>
              <a:gd name="connsiteY2" fmla="*/ 1043940 h 1043940"/>
              <a:gd name="connsiteX3" fmla="*/ 2917190 w 2917190"/>
              <a:gd name="connsiteY3" fmla="*/ 27940 h 1043940"/>
              <a:gd name="connsiteX4" fmla="*/ 1181100 w 2917190"/>
              <a:gd name="connsiteY4" fmla="*/ 0 h 1043940"/>
              <a:gd name="connsiteX0" fmla="*/ 1187450 w 2923540"/>
              <a:gd name="connsiteY0" fmla="*/ 0 h 1043940"/>
              <a:gd name="connsiteX1" fmla="*/ 0 w 2923540"/>
              <a:gd name="connsiteY1" fmla="*/ 1008380 h 1043940"/>
              <a:gd name="connsiteX2" fmla="*/ 1704340 w 2923540"/>
              <a:gd name="connsiteY2" fmla="*/ 1043940 h 1043940"/>
              <a:gd name="connsiteX3" fmla="*/ 2923540 w 2923540"/>
              <a:gd name="connsiteY3" fmla="*/ 27940 h 1043940"/>
              <a:gd name="connsiteX4" fmla="*/ 1187450 w 2923540"/>
              <a:gd name="connsiteY4" fmla="*/ 0 h 1043940"/>
              <a:gd name="connsiteX0" fmla="*/ 1187450 w 3279140"/>
              <a:gd name="connsiteY0" fmla="*/ 0 h 1064260"/>
              <a:gd name="connsiteX1" fmla="*/ 0 w 3279140"/>
              <a:gd name="connsiteY1" fmla="*/ 1008380 h 1064260"/>
              <a:gd name="connsiteX2" fmla="*/ 3279140 w 3279140"/>
              <a:gd name="connsiteY2" fmla="*/ 1064260 h 1064260"/>
              <a:gd name="connsiteX3" fmla="*/ 2923540 w 3279140"/>
              <a:gd name="connsiteY3" fmla="*/ 27940 h 1064260"/>
              <a:gd name="connsiteX4" fmla="*/ 1187450 w 3279140"/>
              <a:gd name="connsiteY4" fmla="*/ 0 h 1064260"/>
              <a:gd name="connsiteX0" fmla="*/ 1187450 w 4366260"/>
              <a:gd name="connsiteY0" fmla="*/ 0 h 1064260"/>
              <a:gd name="connsiteX1" fmla="*/ 0 w 4366260"/>
              <a:gd name="connsiteY1" fmla="*/ 1008380 h 1064260"/>
              <a:gd name="connsiteX2" fmla="*/ 3279140 w 4366260"/>
              <a:gd name="connsiteY2" fmla="*/ 1064260 h 1064260"/>
              <a:gd name="connsiteX3" fmla="*/ 4366260 w 4366260"/>
              <a:gd name="connsiteY3" fmla="*/ 27940 h 1064260"/>
              <a:gd name="connsiteX4" fmla="*/ 1187450 w 4366260"/>
              <a:gd name="connsiteY4" fmla="*/ 0 h 1064260"/>
              <a:gd name="connsiteX0" fmla="*/ 1207770 w 4386580"/>
              <a:gd name="connsiteY0" fmla="*/ 0 h 1064260"/>
              <a:gd name="connsiteX1" fmla="*/ 0 w 4386580"/>
              <a:gd name="connsiteY1" fmla="*/ 1008380 h 1064260"/>
              <a:gd name="connsiteX2" fmla="*/ 3299460 w 4386580"/>
              <a:gd name="connsiteY2" fmla="*/ 1064260 h 1064260"/>
              <a:gd name="connsiteX3" fmla="*/ 4386580 w 4386580"/>
              <a:gd name="connsiteY3" fmla="*/ 27940 h 1064260"/>
              <a:gd name="connsiteX4" fmla="*/ 1207770 w 4386580"/>
              <a:gd name="connsiteY4" fmla="*/ 0 h 1064260"/>
              <a:gd name="connsiteX0" fmla="*/ 1207770 w 4589780"/>
              <a:gd name="connsiteY0" fmla="*/ 0 h 1064260"/>
              <a:gd name="connsiteX1" fmla="*/ 0 w 4589780"/>
              <a:gd name="connsiteY1" fmla="*/ 1008380 h 1064260"/>
              <a:gd name="connsiteX2" fmla="*/ 3299460 w 4589780"/>
              <a:gd name="connsiteY2" fmla="*/ 1064260 h 1064260"/>
              <a:gd name="connsiteX3" fmla="*/ 4589780 w 4589780"/>
              <a:gd name="connsiteY3" fmla="*/ 78740 h 1064260"/>
              <a:gd name="connsiteX4" fmla="*/ 1207770 w 4589780"/>
              <a:gd name="connsiteY4" fmla="*/ 0 h 1064260"/>
              <a:gd name="connsiteX0" fmla="*/ 1207770 w 4620260"/>
              <a:gd name="connsiteY0" fmla="*/ 0 h 1064260"/>
              <a:gd name="connsiteX1" fmla="*/ 0 w 4620260"/>
              <a:gd name="connsiteY1" fmla="*/ 1008380 h 1064260"/>
              <a:gd name="connsiteX2" fmla="*/ 3299460 w 4620260"/>
              <a:gd name="connsiteY2" fmla="*/ 1064260 h 1064260"/>
              <a:gd name="connsiteX3" fmla="*/ 4620260 w 4620260"/>
              <a:gd name="connsiteY3" fmla="*/ 27940 h 1064260"/>
              <a:gd name="connsiteX4" fmla="*/ 1207770 w 4620260"/>
              <a:gd name="connsiteY4" fmla="*/ 0 h 1064260"/>
              <a:gd name="connsiteX0" fmla="*/ 1289050 w 4620260"/>
              <a:gd name="connsiteY0" fmla="*/ 0 h 1064260"/>
              <a:gd name="connsiteX1" fmla="*/ 0 w 4620260"/>
              <a:gd name="connsiteY1" fmla="*/ 1008380 h 1064260"/>
              <a:gd name="connsiteX2" fmla="*/ 3299460 w 4620260"/>
              <a:gd name="connsiteY2" fmla="*/ 1064260 h 1064260"/>
              <a:gd name="connsiteX3" fmla="*/ 4620260 w 4620260"/>
              <a:gd name="connsiteY3" fmla="*/ 27940 h 1064260"/>
              <a:gd name="connsiteX4" fmla="*/ 1289050 w 4620260"/>
              <a:gd name="connsiteY4" fmla="*/ 0 h 1064260"/>
              <a:gd name="connsiteX0" fmla="*/ 1278890 w 4610100"/>
              <a:gd name="connsiteY0" fmla="*/ 0 h 1069340"/>
              <a:gd name="connsiteX1" fmla="*/ 0 w 4610100"/>
              <a:gd name="connsiteY1" fmla="*/ 1069340 h 1069340"/>
              <a:gd name="connsiteX2" fmla="*/ 3289300 w 4610100"/>
              <a:gd name="connsiteY2" fmla="*/ 1064260 h 1069340"/>
              <a:gd name="connsiteX3" fmla="*/ 4610100 w 4610100"/>
              <a:gd name="connsiteY3" fmla="*/ 27940 h 1069340"/>
              <a:gd name="connsiteX4" fmla="*/ 1278890 w 4610100"/>
              <a:gd name="connsiteY4" fmla="*/ 0 h 1069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100" h="1069340">
                <a:moveTo>
                  <a:pt x="1278890" y="0"/>
                </a:moveTo>
                <a:lnTo>
                  <a:pt x="0" y="1069340"/>
                </a:lnTo>
                <a:lnTo>
                  <a:pt x="3289300" y="1064260"/>
                </a:lnTo>
                <a:lnTo>
                  <a:pt x="4610100" y="27940"/>
                </a:lnTo>
                <a:lnTo>
                  <a:pt x="1278890"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A54C2C7F-48C7-40B3-BC63-DF19EBE3DED4}"/>
              </a:ext>
            </a:extLst>
          </p:cNvPr>
          <p:cNvGrpSpPr/>
          <p:nvPr/>
        </p:nvGrpSpPr>
        <p:grpSpPr>
          <a:xfrm>
            <a:off x="1852499" y="232053"/>
            <a:ext cx="3210560" cy="5476240"/>
            <a:chOff x="284480" y="233680"/>
            <a:chExt cx="3210560" cy="5476240"/>
          </a:xfrm>
        </p:grpSpPr>
        <p:sp>
          <p:nvSpPr>
            <p:cNvPr id="31" name="Rectangle 30">
              <a:extLst>
                <a:ext uri="{FF2B5EF4-FFF2-40B4-BE49-F238E27FC236}">
                  <a16:creationId xmlns:a16="http://schemas.microsoft.com/office/drawing/2014/main" id="{9DFFCE7A-7BAF-41D2-9B91-5CB7EF5DCF6B}"/>
                </a:ext>
              </a:extLst>
            </p:cNvPr>
            <p:cNvSpPr/>
            <p:nvPr/>
          </p:nvSpPr>
          <p:spPr>
            <a:xfrm>
              <a:off x="288896" y="865780"/>
              <a:ext cx="2326640" cy="4842513"/>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2B0B67C1-D163-428E-9EE8-5532F2A91BD6}"/>
                </a:ext>
              </a:extLst>
            </p:cNvPr>
            <p:cNvSpPr/>
            <p:nvPr/>
          </p:nvSpPr>
          <p:spPr>
            <a:xfrm>
              <a:off x="2621280" y="233680"/>
              <a:ext cx="873760" cy="5476240"/>
            </a:xfrm>
            <a:custGeom>
              <a:avLst/>
              <a:gdLst>
                <a:gd name="connsiteX0" fmla="*/ 0 w 873760"/>
                <a:gd name="connsiteY0" fmla="*/ 5476240 h 5476240"/>
                <a:gd name="connsiteX1" fmla="*/ 863600 w 873760"/>
                <a:gd name="connsiteY1" fmla="*/ 4795520 h 5476240"/>
                <a:gd name="connsiteX2" fmla="*/ 873760 w 873760"/>
                <a:gd name="connsiteY2" fmla="*/ 0 h 5476240"/>
                <a:gd name="connsiteX3" fmla="*/ 10160 w 873760"/>
                <a:gd name="connsiteY3" fmla="*/ 619760 h 5476240"/>
              </a:gdLst>
              <a:ahLst/>
              <a:cxnLst>
                <a:cxn ang="0">
                  <a:pos x="connsiteX0" y="connsiteY0"/>
                </a:cxn>
                <a:cxn ang="0">
                  <a:pos x="connsiteX1" y="connsiteY1"/>
                </a:cxn>
                <a:cxn ang="0">
                  <a:pos x="connsiteX2" y="connsiteY2"/>
                </a:cxn>
                <a:cxn ang="0">
                  <a:pos x="connsiteX3" y="connsiteY3"/>
                </a:cxn>
              </a:cxnLst>
              <a:rect l="l" t="t" r="r" b="b"/>
              <a:pathLst>
                <a:path w="873760" h="5476240">
                  <a:moveTo>
                    <a:pt x="0" y="5476240"/>
                  </a:moveTo>
                  <a:lnTo>
                    <a:pt x="863600" y="4795520"/>
                  </a:lnTo>
                  <a:cubicBezTo>
                    <a:pt x="866987" y="3197013"/>
                    <a:pt x="870373" y="1598507"/>
                    <a:pt x="873760" y="0"/>
                  </a:cubicBezTo>
                  <a:lnTo>
                    <a:pt x="10160" y="619760"/>
                  </a:lnTo>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2C39CB-DB90-48DC-95CB-6A5DF2B31C07}"/>
                </a:ext>
              </a:extLst>
            </p:cNvPr>
            <p:cNvSpPr/>
            <p:nvPr/>
          </p:nvSpPr>
          <p:spPr>
            <a:xfrm>
              <a:off x="284480" y="233680"/>
              <a:ext cx="3210560" cy="640080"/>
            </a:xfrm>
            <a:custGeom>
              <a:avLst/>
              <a:gdLst>
                <a:gd name="connsiteX0" fmla="*/ 3210560 w 3210560"/>
                <a:gd name="connsiteY0" fmla="*/ 0 h 680720"/>
                <a:gd name="connsiteX1" fmla="*/ 2336800 w 3210560"/>
                <a:gd name="connsiteY1" fmla="*/ 650240 h 680720"/>
                <a:gd name="connsiteX2" fmla="*/ 0 w 3210560"/>
                <a:gd name="connsiteY2" fmla="*/ 680720 h 680720"/>
                <a:gd name="connsiteX3" fmla="*/ 894080 w 3210560"/>
                <a:gd name="connsiteY3" fmla="*/ 40640 h 680720"/>
                <a:gd name="connsiteX4" fmla="*/ 3210560 w 3210560"/>
                <a:gd name="connsiteY4" fmla="*/ 0 h 680720"/>
                <a:gd name="connsiteX0" fmla="*/ 3210560 w 3210560"/>
                <a:gd name="connsiteY0" fmla="*/ 0 h 640080"/>
                <a:gd name="connsiteX1" fmla="*/ 2336800 w 3210560"/>
                <a:gd name="connsiteY1" fmla="*/ 609600 h 640080"/>
                <a:gd name="connsiteX2" fmla="*/ 0 w 3210560"/>
                <a:gd name="connsiteY2" fmla="*/ 640080 h 640080"/>
                <a:gd name="connsiteX3" fmla="*/ 894080 w 3210560"/>
                <a:gd name="connsiteY3" fmla="*/ 0 h 640080"/>
                <a:gd name="connsiteX4" fmla="*/ 3210560 w 3210560"/>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560" h="640080">
                  <a:moveTo>
                    <a:pt x="3210560" y="0"/>
                  </a:moveTo>
                  <a:lnTo>
                    <a:pt x="2336800" y="609600"/>
                  </a:lnTo>
                  <a:lnTo>
                    <a:pt x="0" y="640080"/>
                  </a:lnTo>
                  <a:lnTo>
                    <a:pt x="894080" y="0"/>
                  </a:lnTo>
                  <a:lnTo>
                    <a:pt x="3210560" y="0"/>
                  </a:ln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1272F118-CB16-4D95-BD07-154DF857452F}"/>
              </a:ext>
            </a:extLst>
          </p:cNvPr>
          <p:cNvGrpSpPr/>
          <p:nvPr/>
        </p:nvGrpSpPr>
        <p:grpSpPr>
          <a:xfrm>
            <a:off x="2214880" y="386080"/>
            <a:ext cx="2695258" cy="5312606"/>
            <a:chOff x="690880" y="386080"/>
            <a:chExt cx="2695258" cy="5312606"/>
          </a:xfrm>
        </p:grpSpPr>
        <p:cxnSp>
          <p:nvCxnSpPr>
            <p:cNvPr id="20" name="Straight Connector 19">
              <a:extLst>
                <a:ext uri="{FF2B5EF4-FFF2-40B4-BE49-F238E27FC236}">
                  <a16:creationId xmlns:a16="http://schemas.microsoft.com/office/drawing/2014/main" id="{CA40477B-23D5-4FA6-AFBC-9AFD02D1C4AA}"/>
                </a:ext>
              </a:extLst>
            </p:cNvPr>
            <p:cNvCxnSpPr>
              <a:cxnSpLocks/>
            </p:cNvCxnSpPr>
            <p:nvPr/>
          </p:nvCxnSpPr>
          <p:spPr>
            <a:xfrm>
              <a:off x="690880" y="864153"/>
              <a:ext cx="0" cy="4834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99C6DF7-2E21-42E3-9D75-43F1EC57860E}"/>
                </a:ext>
              </a:extLst>
            </p:cNvPr>
            <p:cNvCxnSpPr>
              <a:cxnSpLocks/>
            </p:cNvCxnSpPr>
            <p:nvPr/>
          </p:nvCxnSpPr>
          <p:spPr>
            <a:xfrm>
              <a:off x="1066800" y="864153"/>
              <a:ext cx="0" cy="4834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C64749A-7D50-4CD5-99D4-209963FDA556}"/>
                </a:ext>
              </a:extLst>
            </p:cNvPr>
            <p:cNvCxnSpPr>
              <a:cxnSpLocks/>
            </p:cNvCxnSpPr>
            <p:nvPr/>
          </p:nvCxnSpPr>
          <p:spPr>
            <a:xfrm>
              <a:off x="1452880" y="864153"/>
              <a:ext cx="0" cy="4834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35C487-DA79-42E0-9AC1-4E4021FBB609}"/>
                </a:ext>
              </a:extLst>
            </p:cNvPr>
            <p:cNvCxnSpPr>
              <a:cxnSpLocks/>
            </p:cNvCxnSpPr>
            <p:nvPr/>
          </p:nvCxnSpPr>
          <p:spPr>
            <a:xfrm>
              <a:off x="1849120" y="864153"/>
              <a:ext cx="0" cy="4834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FC7A251-16AC-4C7C-A71B-26CEEBDEA49C}"/>
                </a:ext>
              </a:extLst>
            </p:cNvPr>
            <p:cNvCxnSpPr>
              <a:cxnSpLocks/>
            </p:cNvCxnSpPr>
            <p:nvPr/>
          </p:nvCxnSpPr>
          <p:spPr>
            <a:xfrm>
              <a:off x="2275840" y="864153"/>
              <a:ext cx="0" cy="4834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4139E62-3FD1-44E0-B750-E2C07559D14A}"/>
                </a:ext>
              </a:extLst>
            </p:cNvPr>
            <p:cNvCxnSpPr>
              <a:cxnSpLocks/>
            </p:cNvCxnSpPr>
            <p:nvPr/>
          </p:nvCxnSpPr>
          <p:spPr>
            <a:xfrm>
              <a:off x="2814320" y="762000"/>
              <a:ext cx="0" cy="479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E8F669C-176C-4C4E-BA68-A8411F9ABE1A}"/>
                </a:ext>
              </a:extLst>
            </p:cNvPr>
            <p:cNvCxnSpPr>
              <a:cxnSpLocks/>
            </p:cNvCxnSpPr>
            <p:nvPr/>
          </p:nvCxnSpPr>
          <p:spPr>
            <a:xfrm>
              <a:off x="2976880" y="629920"/>
              <a:ext cx="0" cy="479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7218F95-3B69-4B72-817A-F4769728E67E}"/>
                </a:ext>
              </a:extLst>
            </p:cNvPr>
            <p:cNvCxnSpPr>
              <a:cxnSpLocks/>
            </p:cNvCxnSpPr>
            <p:nvPr/>
          </p:nvCxnSpPr>
          <p:spPr>
            <a:xfrm>
              <a:off x="3108960" y="562717"/>
              <a:ext cx="0" cy="479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F358C4D-DC41-4DDA-B593-5A5B5F418863}"/>
                </a:ext>
              </a:extLst>
            </p:cNvPr>
            <p:cNvCxnSpPr>
              <a:cxnSpLocks/>
            </p:cNvCxnSpPr>
            <p:nvPr/>
          </p:nvCxnSpPr>
          <p:spPr>
            <a:xfrm>
              <a:off x="3247981" y="471277"/>
              <a:ext cx="0" cy="479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1846269-155B-484A-8FDC-142287368404}"/>
                </a:ext>
              </a:extLst>
            </p:cNvPr>
            <p:cNvCxnSpPr>
              <a:cxnSpLocks/>
            </p:cNvCxnSpPr>
            <p:nvPr/>
          </p:nvCxnSpPr>
          <p:spPr>
            <a:xfrm>
              <a:off x="3386138" y="386080"/>
              <a:ext cx="0" cy="4792266"/>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Freeform: Shape 1">
            <a:extLst>
              <a:ext uri="{FF2B5EF4-FFF2-40B4-BE49-F238E27FC236}">
                <a16:creationId xmlns:a16="http://schemas.microsoft.com/office/drawing/2014/main" id="{0D3A4AF2-19D8-4F23-A371-8E9D93FCC387}"/>
              </a:ext>
            </a:extLst>
          </p:cNvPr>
          <p:cNvSpPr/>
          <p:nvPr/>
        </p:nvSpPr>
        <p:spPr>
          <a:xfrm>
            <a:off x="4229100" y="4714913"/>
            <a:ext cx="2936240" cy="1056640"/>
          </a:xfrm>
          <a:custGeom>
            <a:avLst/>
            <a:gdLst>
              <a:gd name="connsiteX0" fmla="*/ 1320800 w 2936240"/>
              <a:gd name="connsiteY0" fmla="*/ 0 h 1056640"/>
              <a:gd name="connsiteX1" fmla="*/ 0 w 2936240"/>
              <a:gd name="connsiteY1" fmla="*/ 1046480 h 1056640"/>
              <a:gd name="connsiteX2" fmla="*/ 1717040 w 2936240"/>
              <a:gd name="connsiteY2" fmla="*/ 1056640 h 1056640"/>
              <a:gd name="connsiteX3" fmla="*/ 2936240 w 2936240"/>
              <a:gd name="connsiteY3" fmla="*/ 40640 h 1056640"/>
              <a:gd name="connsiteX4" fmla="*/ 1320800 w 2936240"/>
              <a:gd name="connsiteY4" fmla="*/ 0 h 10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240" h="1056640">
                <a:moveTo>
                  <a:pt x="1320800" y="0"/>
                </a:moveTo>
                <a:lnTo>
                  <a:pt x="0" y="1046480"/>
                </a:lnTo>
                <a:lnTo>
                  <a:pt x="1717040" y="1056640"/>
                </a:lnTo>
                <a:lnTo>
                  <a:pt x="2936240" y="40640"/>
                </a:lnTo>
                <a:lnTo>
                  <a:pt x="1320800"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a:extLst>
              <a:ext uri="{FF2B5EF4-FFF2-40B4-BE49-F238E27FC236}">
                <a16:creationId xmlns:a16="http://schemas.microsoft.com/office/drawing/2014/main" id="{04FF2418-4ACC-4261-8150-C913D8212519}"/>
              </a:ext>
            </a:extLst>
          </p:cNvPr>
          <p:cNvGrpSpPr/>
          <p:nvPr/>
        </p:nvGrpSpPr>
        <p:grpSpPr>
          <a:xfrm>
            <a:off x="5482158" y="3456079"/>
            <a:ext cx="986870" cy="1588617"/>
            <a:chOff x="1060502" y="3469035"/>
            <a:chExt cx="986870" cy="1588617"/>
          </a:xfrm>
        </p:grpSpPr>
        <p:sp>
          <p:nvSpPr>
            <p:cNvPr id="28" name="Rectangle 27">
              <a:extLst>
                <a:ext uri="{FF2B5EF4-FFF2-40B4-BE49-F238E27FC236}">
                  <a16:creationId xmlns:a16="http://schemas.microsoft.com/office/drawing/2014/main" id="{F8FDB448-FE71-460B-8E5A-5259D7DAE51A}"/>
                </a:ext>
              </a:extLst>
            </p:cNvPr>
            <p:cNvSpPr/>
            <p:nvPr/>
          </p:nvSpPr>
          <p:spPr>
            <a:xfrm>
              <a:off x="1061852" y="3776895"/>
              <a:ext cx="985520" cy="12807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Isosceles Triangle 1033">
              <a:extLst>
                <a:ext uri="{FF2B5EF4-FFF2-40B4-BE49-F238E27FC236}">
                  <a16:creationId xmlns:a16="http://schemas.microsoft.com/office/drawing/2014/main" id="{725F2B2F-D17C-4B4C-B1AB-AEA8FDA2712E}"/>
                </a:ext>
              </a:extLst>
            </p:cNvPr>
            <p:cNvSpPr/>
            <p:nvPr/>
          </p:nvSpPr>
          <p:spPr>
            <a:xfrm>
              <a:off x="1060502" y="3469035"/>
              <a:ext cx="986870" cy="30824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C08C69C-183D-43F3-AAFC-A71C55AAF0F6}"/>
              </a:ext>
            </a:extLst>
          </p:cNvPr>
          <p:cNvGrpSpPr/>
          <p:nvPr/>
        </p:nvGrpSpPr>
        <p:grpSpPr>
          <a:xfrm>
            <a:off x="4770631" y="4058885"/>
            <a:ext cx="986870" cy="1588617"/>
            <a:chOff x="1060502" y="3469035"/>
            <a:chExt cx="986870" cy="1588617"/>
          </a:xfrm>
        </p:grpSpPr>
        <p:sp>
          <p:nvSpPr>
            <p:cNvPr id="45" name="Rectangle 44">
              <a:extLst>
                <a:ext uri="{FF2B5EF4-FFF2-40B4-BE49-F238E27FC236}">
                  <a16:creationId xmlns:a16="http://schemas.microsoft.com/office/drawing/2014/main" id="{968467DD-2E81-4BC0-9E55-E61E358E241E}"/>
                </a:ext>
              </a:extLst>
            </p:cNvPr>
            <p:cNvSpPr/>
            <p:nvPr/>
          </p:nvSpPr>
          <p:spPr>
            <a:xfrm>
              <a:off x="1061852" y="3776895"/>
              <a:ext cx="985520" cy="12807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0D1E156F-4112-4AA1-BA3D-2F45BE30DB66}"/>
                </a:ext>
              </a:extLst>
            </p:cNvPr>
            <p:cNvSpPr/>
            <p:nvPr/>
          </p:nvSpPr>
          <p:spPr>
            <a:xfrm>
              <a:off x="1060502" y="3469035"/>
              <a:ext cx="986870" cy="30824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40" name="Straight Connector 1039">
            <a:extLst>
              <a:ext uri="{FF2B5EF4-FFF2-40B4-BE49-F238E27FC236}">
                <a16:creationId xmlns:a16="http://schemas.microsoft.com/office/drawing/2014/main" id="{457E4A66-8E85-42A4-9838-CBDE029EB239}"/>
              </a:ext>
            </a:extLst>
          </p:cNvPr>
          <p:cNvCxnSpPr>
            <a:cxnSpLocks/>
            <a:stCxn id="46" idx="4"/>
            <a:endCxn id="1034" idx="4"/>
          </p:cNvCxnSpPr>
          <p:nvPr/>
        </p:nvCxnSpPr>
        <p:spPr>
          <a:xfrm flipV="1">
            <a:off x="5757502" y="3764321"/>
            <a:ext cx="711527" cy="602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8044F5A4-788E-4064-A7D5-CE0C39FB09BD}"/>
              </a:ext>
            </a:extLst>
          </p:cNvPr>
          <p:cNvCxnSpPr/>
          <p:nvPr/>
        </p:nvCxnSpPr>
        <p:spPr>
          <a:xfrm flipV="1">
            <a:off x="5757502" y="5043421"/>
            <a:ext cx="711527" cy="601532"/>
          </a:xfrm>
          <a:prstGeom prst="line">
            <a:avLst/>
          </a:prstGeom>
        </p:spPr>
        <p:style>
          <a:lnRef idx="1">
            <a:schemeClr val="accent1"/>
          </a:lnRef>
          <a:fillRef idx="0">
            <a:schemeClr val="accent1"/>
          </a:fillRef>
          <a:effectRef idx="0">
            <a:schemeClr val="accent1"/>
          </a:effectRef>
          <a:fontRef idx="minor">
            <a:schemeClr val="tx1"/>
          </a:fontRef>
        </p:style>
      </p:cxnSp>
      <p:sp>
        <p:nvSpPr>
          <p:cNvPr id="1051" name="Freeform: Shape 1050">
            <a:extLst>
              <a:ext uri="{FF2B5EF4-FFF2-40B4-BE49-F238E27FC236}">
                <a16:creationId xmlns:a16="http://schemas.microsoft.com/office/drawing/2014/main" id="{D5EF9FEB-8A2F-497D-AF04-E36BCFF03FD1}"/>
              </a:ext>
            </a:extLst>
          </p:cNvPr>
          <p:cNvSpPr/>
          <p:nvPr/>
        </p:nvSpPr>
        <p:spPr>
          <a:xfrm>
            <a:off x="5746433" y="3758604"/>
            <a:ext cx="723900" cy="1890713"/>
          </a:xfrm>
          <a:custGeom>
            <a:avLst/>
            <a:gdLst>
              <a:gd name="connsiteX0" fmla="*/ 0 w 723900"/>
              <a:gd name="connsiteY0" fmla="*/ 1890713 h 1890713"/>
              <a:gd name="connsiteX1" fmla="*/ 0 w 723900"/>
              <a:gd name="connsiteY1" fmla="*/ 1890713 h 1890713"/>
              <a:gd name="connsiteX2" fmla="*/ 47625 w 723900"/>
              <a:gd name="connsiteY2" fmla="*/ 1866900 h 1890713"/>
              <a:gd name="connsiteX3" fmla="*/ 723900 w 723900"/>
              <a:gd name="connsiteY3" fmla="*/ 1281113 h 1890713"/>
              <a:gd name="connsiteX4" fmla="*/ 723900 w 723900"/>
              <a:gd name="connsiteY4" fmla="*/ 0 h 1890713"/>
              <a:gd name="connsiteX5" fmla="*/ 9525 w 723900"/>
              <a:gd name="connsiteY5" fmla="*/ 614363 h 1890713"/>
              <a:gd name="connsiteX6" fmla="*/ 0 w 723900"/>
              <a:gd name="connsiteY6" fmla="*/ 1890713 h 18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900" h="1890713">
                <a:moveTo>
                  <a:pt x="0" y="1890713"/>
                </a:moveTo>
                <a:lnTo>
                  <a:pt x="0" y="1890713"/>
                </a:lnTo>
                <a:lnTo>
                  <a:pt x="47625" y="1866900"/>
                </a:lnTo>
                <a:lnTo>
                  <a:pt x="723900" y="1281113"/>
                </a:lnTo>
                <a:lnTo>
                  <a:pt x="723900" y="0"/>
                </a:lnTo>
                <a:lnTo>
                  <a:pt x="9525" y="614363"/>
                </a:lnTo>
                <a:lnTo>
                  <a:pt x="0" y="1890713"/>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Freeform: Shape 1051">
            <a:extLst>
              <a:ext uri="{FF2B5EF4-FFF2-40B4-BE49-F238E27FC236}">
                <a16:creationId xmlns:a16="http://schemas.microsoft.com/office/drawing/2014/main" id="{A0B8D511-13EB-40DF-97C8-A2ECFEA582F0}"/>
              </a:ext>
            </a:extLst>
          </p:cNvPr>
          <p:cNvSpPr/>
          <p:nvPr/>
        </p:nvSpPr>
        <p:spPr>
          <a:xfrm>
            <a:off x="5265420" y="3453804"/>
            <a:ext cx="1195388" cy="919163"/>
          </a:xfrm>
          <a:custGeom>
            <a:avLst/>
            <a:gdLst>
              <a:gd name="connsiteX0" fmla="*/ 495300 w 1195388"/>
              <a:gd name="connsiteY0" fmla="*/ 919163 h 919163"/>
              <a:gd name="connsiteX1" fmla="*/ 0 w 1195388"/>
              <a:gd name="connsiteY1" fmla="*/ 604838 h 919163"/>
              <a:gd name="connsiteX2" fmla="*/ 714375 w 1195388"/>
              <a:gd name="connsiteY2" fmla="*/ 0 h 919163"/>
              <a:gd name="connsiteX3" fmla="*/ 1195388 w 1195388"/>
              <a:gd name="connsiteY3" fmla="*/ 304800 h 919163"/>
              <a:gd name="connsiteX4" fmla="*/ 495300 w 1195388"/>
              <a:gd name="connsiteY4" fmla="*/ 919163 h 91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388" h="919163">
                <a:moveTo>
                  <a:pt x="495300" y="919163"/>
                </a:moveTo>
                <a:lnTo>
                  <a:pt x="0" y="604838"/>
                </a:lnTo>
                <a:lnTo>
                  <a:pt x="714375" y="0"/>
                </a:lnTo>
                <a:lnTo>
                  <a:pt x="1195388" y="304800"/>
                </a:lnTo>
                <a:lnTo>
                  <a:pt x="495300" y="919163"/>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Freeform: Shape 1052">
            <a:extLst>
              <a:ext uri="{FF2B5EF4-FFF2-40B4-BE49-F238E27FC236}">
                <a16:creationId xmlns:a16="http://schemas.microsoft.com/office/drawing/2014/main" id="{35096F50-B87A-496E-8369-90D558BE95D4}"/>
              </a:ext>
            </a:extLst>
          </p:cNvPr>
          <p:cNvSpPr/>
          <p:nvPr/>
        </p:nvSpPr>
        <p:spPr>
          <a:xfrm>
            <a:off x="4765358" y="3458566"/>
            <a:ext cx="1200150" cy="900112"/>
          </a:xfrm>
          <a:custGeom>
            <a:avLst/>
            <a:gdLst>
              <a:gd name="connsiteX0" fmla="*/ 0 w 1200150"/>
              <a:gd name="connsiteY0" fmla="*/ 900112 h 900112"/>
              <a:gd name="connsiteX1" fmla="*/ 714375 w 1200150"/>
              <a:gd name="connsiteY1" fmla="*/ 304800 h 900112"/>
              <a:gd name="connsiteX2" fmla="*/ 1200150 w 1200150"/>
              <a:gd name="connsiteY2" fmla="*/ 0 h 900112"/>
              <a:gd name="connsiteX3" fmla="*/ 500062 w 1200150"/>
              <a:gd name="connsiteY3" fmla="*/ 600075 h 900112"/>
              <a:gd name="connsiteX4" fmla="*/ 0 w 1200150"/>
              <a:gd name="connsiteY4" fmla="*/ 900112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900112">
                <a:moveTo>
                  <a:pt x="0" y="900112"/>
                </a:moveTo>
                <a:lnTo>
                  <a:pt x="714375" y="304800"/>
                </a:lnTo>
                <a:lnTo>
                  <a:pt x="1200150" y="0"/>
                </a:lnTo>
                <a:lnTo>
                  <a:pt x="500062" y="600075"/>
                </a:lnTo>
                <a:lnTo>
                  <a:pt x="0" y="900112"/>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5DA973DD-6AE9-4C19-9328-561CA159D52E}"/>
              </a:ext>
            </a:extLst>
          </p:cNvPr>
          <p:cNvSpPr/>
          <p:nvPr/>
        </p:nvSpPr>
        <p:spPr>
          <a:xfrm>
            <a:off x="4910139" y="5089511"/>
            <a:ext cx="280987" cy="555443"/>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D0C55FB-83E0-4E18-B431-F2195B71ADDE}"/>
              </a:ext>
            </a:extLst>
          </p:cNvPr>
          <p:cNvSpPr/>
          <p:nvPr/>
        </p:nvSpPr>
        <p:spPr>
          <a:xfrm>
            <a:off x="4910139" y="4532298"/>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0BD5AA0-7D3D-4AA3-B0D7-9206EAE0670A}"/>
              </a:ext>
            </a:extLst>
          </p:cNvPr>
          <p:cNvSpPr/>
          <p:nvPr/>
        </p:nvSpPr>
        <p:spPr>
          <a:xfrm>
            <a:off x="5334500" y="4530220"/>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C9AE2AF-502B-4A71-97FF-582FF14A74B6}"/>
              </a:ext>
            </a:extLst>
          </p:cNvPr>
          <p:cNvSpPr/>
          <p:nvPr/>
        </p:nvSpPr>
        <p:spPr>
          <a:xfrm>
            <a:off x="5334500" y="5087649"/>
            <a:ext cx="280987" cy="257175"/>
          </a:xfrm>
          <a:prstGeom prst="rect">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CA6E913-8359-4001-A88A-5CC72FC732F1}"/>
              </a:ext>
            </a:extLst>
          </p:cNvPr>
          <p:cNvSpPr/>
          <p:nvPr/>
        </p:nvSpPr>
        <p:spPr>
          <a:xfrm>
            <a:off x="4757738" y="5655567"/>
            <a:ext cx="423862" cy="105455"/>
          </a:xfrm>
          <a:custGeom>
            <a:avLst/>
            <a:gdLst>
              <a:gd name="connsiteX0" fmla="*/ 142875 w 423862"/>
              <a:gd name="connsiteY0" fmla="*/ 0 h 114300"/>
              <a:gd name="connsiteX1" fmla="*/ 0 w 423862"/>
              <a:gd name="connsiteY1" fmla="*/ 114300 h 114300"/>
              <a:gd name="connsiteX2" fmla="*/ 271462 w 423862"/>
              <a:gd name="connsiteY2" fmla="*/ 114300 h 114300"/>
              <a:gd name="connsiteX3" fmla="*/ 423862 w 423862"/>
              <a:gd name="connsiteY3" fmla="*/ 0 h 114300"/>
              <a:gd name="connsiteX4" fmla="*/ 142875 w 42386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2" h="114300">
                <a:moveTo>
                  <a:pt x="142875" y="0"/>
                </a:moveTo>
                <a:lnTo>
                  <a:pt x="0" y="114300"/>
                </a:lnTo>
                <a:lnTo>
                  <a:pt x="271462" y="114300"/>
                </a:lnTo>
                <a:lnTo>
                  <a:pt x="423862" y="0"/>
                </a:lnTo>
                <a:lnTo>
                  <a:pt x="142875"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05401E8-D595-4E5A-B993-4AC2D412C924}"/>
              </a:ext>
            </a:extLst>
          </p:cNvPr>
          <p:cNvSpPr/>
          <p:nvPr/>
        </p:nvSpPr>
        <p:spPr>
          <a:xfrm>
            <a:off x="5961390" y="4756023"/>
            <a:ext cx="4386580" cy="1064260"/>
          </a:xfrm>
          <a:custGeom>
            <a:avLst/>
            <a:gdLst>
              <a:gd name="connsiteX0" fmla="*/ 1320800 w 2936240"/>
              <a:gd name="connsiteY0" fmla="*/ 0 h 1056640"/>
              <a:gd name="connsiteX1" fmla="*/ 0 w 2936240"/>
              <a:gd name="connsiteY1" fmla="*/ 1046480 h 1056640"/>
              <a:gd name="connsiteX2" fmla="*/ 1717040 w 2936240"/>
              <a:gd name="connsiteY2" fmla="*/ 1056640 h 1056640"/>
              <a:gd name="connsiteX3" fmla="*/ 2936240 w 2936240"/>
              <a:gd name="connsiteY3" fmla="*/ 40640 h 1056640"/>
              <a:gd name="connsiteX4" fmla="*/ 1320800 w 2936240"/>
              <a:gd name="connsiteY4" fmla="*/ 0 h 1056640"/>
              <a:gd name="connsiteX0" fmla="*/ 1250950 w 2936240"/>
              <a:gd name="connsiteY0" fmla="*/ 0 h 1043940"/>
              <a:gd name="connsiteX1" fmla="*/ 0 w 2936240"/>
              <a:gd name="connsiteY1" fmla="*/ 1033780 h 1043940"/>
              <a:gd name="connsiteX2" fmla="*/ 1717040 w 2936240"/>
              <a:gd name="connsiteY2" fmla="*/ 1043940 h 1043940"/>
              <a:gd name="connsiteX3" fmla="*/ 2936240 w 2936240"/>
              <a:gd name="connsiteY3" fmla="*/ 27940 h 1043940"/>
              <a:gd name="connsiteX4" fmla="*/ 1250950 w 2936240"/>
              <a:gd name="connsiteY4" fmla="*/ 0 h 1043940"/>
              <a:gd name="connsiteX0" fmla="*/ 1231900 w 2917190"/>
              <a:gd name="connsiteY0" fmla="*/ 0 h 1043940"/>
              <a:gd name="connsiteX1" fmla="*/ 0 w 2917190"/>
              <a:gd name="connsiteY1" fmla="*/ 1014730 h 1043940"/>
              <a:gd name="connsiteX2" fmla="*/ 1697990 w 2917190"/>
              <a:gd name="connsiteY2" fmla="*/ 1043940 h 1043940"/>
              <a:gd name="connsiteX3" fmla="*/ 2917190 w 2917190"/>
              <a:gd name="connsiteY3" fmla="*/ 27940 h 1043940"/>
              <a:gd name="connsiteX4" fmla="*/ 1231900 w 2917190"/>
              <a:gd name="connsiteY4" fmla="*/ 0 h 1043940"/>
              <a:gd name="connsiteX0" fmla="*/ 1181100 w 2917190"/>
              <a:gd name="connsiteY0" fmla="*/ 0 h 1031240"/>
              <a:gd name="connsiteX1" fmla="*/ 0 w 2917190"/>
              <a:gd name="connsiteY1" fmla="*/ 1002030 h 1031240"/>
              <a:gd name="connsiteX2" fmla="*/ 1697990 w 2917190"/>
              <a:gd name="connsiteY2" fmla="*/ 1031240 h 1031240"/>
              <a:gd name="connsiteX3" fmla="*/ 2917190 w 2917190"/>
              <a:gd name="connsiteY3" fmla="*/ 15240 h 1031240"/>
              <a:gd name="connsiteX4" fmla="*/ 1181100 w 2917190"/>
              <a:gd name="connsiteY4" fmla="*/ 0 h 1031240"/>
              <a:gd name="connsiteX0" fmla="*/ 1181100 w 2917190"/>
              <a:gd name="connsiteY0" fmla="*/ 0 h 1043940"/>
              <a:gd name="connsiteX1" fmla="*/ 0 w 2917190"/>
              <a:gd name="connsiteY1" fmla="*/ 1014730 h 1043940"/>
              <a:gd name="connsiteX2" fmla="*/ 1697990 w 2917190"/>
              <a:gd name="connsiteY2" fmla="*/ 1043940 h 1043940"/>
              <a:gd name="connsiteX3" fmla="*/ 2917190 w 2917190"/>
              <a:gd name="connsiteY3" fmla="*/ 27940 h 1043940"/>
              <a:gd name="connsiteX4" fmla="*/ 1181100 w 2917190"/>
              <a:gd name="connsiteY4" fmla="*/ 0 h 1043940"/>
              <a:gd name="connsiteX0" fmla="*/ 1187450 w 2923540"/>
              <a:gd name="connsiteY0" fmla="*/ 0 h 1043940"/>
              <a:gd name="connsiteX1" fmla="*/ 0 w 2923540"/>
              <a:gd name="connsiteY1" fmla="*/ 1008380 h 1043940"/>
              <a:gd name="connsiteX2" fmla="*/ 1704340 w 2923540"/>
              <a:gd name="connsiteY2" fmla="*/ 1043940 h 1043940"/>
              <a:gd name="connsiteX3" fmla="*/ 2923540 w 2923540"/>
              <a:gd name="connsiteY3" fmla="*/ 27940 h 1043940"/>
              <a:gd name="connsiteX4" fmla="*/ 1187450 w 2923540"/>
              <a:gd name="connsiteY4" fmla="*/ 0 h 1043940"/>
              <a:gd name="connsiteX0" fmla="*/ 1187450 w 3279140"/>
              <a:gd name="connsiteY0" fmla="*/ 0 h 1064260"/>
              <a:gd name="connsiteX1" fmla="*/ 0 w 3279140"/>
              <a:gd name="connsiteY1" fmla="*/ 1008380 h 1064260"/>
              <a:gd name="connsiteX2" fmla="*/ 3279140 w 3279140"/>
              <a:gd name="connsiteY2" fmla="*/ 1064260 h 1064260"/>
              <a:gd name="connsiteX3" fmla="*/ 2923540 w 3279140"/>
              <a:gd name="connsiteY3" fmla="*/ 27940 h 1064260"/>
              <a:gd name="connsiteX4" fmla="*/ 1187450 w 3279140"/>
              <a:gd name="connsiteY4" fmla="*/ 0 h 1064260"/>
              <a:gd name="connsiteX0" fmla="*/ 1187450 w 4366260"/>
              <a:gd name="connsiteY0" fmla="*/ 0 h 1064260"/>
              <a:gd name="connsiteX1" fmla="*/ 0 w 4366260"/>
              <a:gd name="connsiteY1" fmla="*/ 1008380 h 1064260"/>
              <a:gd name="connsiteX2" fmla="*/ 3279140 w 4366260"/>
              <a:gd name="connsiteY2" fmla="*/ 1064260 h 1064260"/>
              <a:gd name="connsiteX3" fmla="*/ 4366260 w 4366260"/>
              <a:gd name="connsiteY3" fmla="*/ 27940 h 1064260"/>
              <a:gd name="connsiteX4" fmla="*/ 1187450 w 4366260"/>
              <a:gd name="connsiteY4" fmla="*/ 0 h 1064260"/>
              <a:gd name="connsiteX0" fmla="*/ 1207770 w 4386580"/>
              <a:gd name="connsiteY0" fmla="*/ 0 h 1064260"/>
              <a:gd name="connsiteX1" fmla="*/ 0 w 4386580"/>
              <a:gd name="connsiteY1" fmla="*/ 1008380 h 1064260"/>
              <a:gd name="connsiteX2" fmla="*/ 3299460 w 4386580"/>
              <a:gd name="connsiteY2" fmla="*/ 1064260 h 1064260"/>
              <a:gd name="connsiteX3" fmla="*/ 4386580 w 4386580"/>
              <a:gd name="connsiteY3" fmla="*/ 27940 h 1064260"/>
              <a:gd name="connsiteX4" fmla="*/ 1207770 w 4386580"/>
              <a:gd name="connsiteY4" fmla="*/ 0 h 10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580" h="1064260">
                <a:moveTo>
                  <a:pt x="1207770" y="0"/>
                </a:moveTo>
                <a:lnTo>
                  <a:pt x="0" y="1008380"/>
                </a:lnTo>
                <a:lnTo>
                  <a:pt x="3299460" y="1064260"/>
                </a:lnTo>
                <a:lnTo>
                  <a:pt x="4386580" y="27940"/>
                </a:lnTo>
                <a:lnTo>
                  <a:pt x="1207770"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5E1412-F970-4DCF-95DD-1C767219A5C8}"/>
              </a:ext>
            </a:extLst>
          </p:cNvPr>
          <p:cNvSpPr/>
          <p:nvPr/>
        </p:nvSpPr>
        <p:spPr>
          <a:xfrm>
            <a:off x="7296287" y="3639030"/>
            <a:ext cx="2540000" cy="1240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BD80E1A-5FF4-47E1-82E3-A74EDE79203D}"/>
              </a:ext>
            </a:extLst>
          </p:cNvPr>
          <p:cNvSpPr/>
          <p:nvPr/>
        </p:nvSpPr>
        <p:spPr>
          <a:xfrm>
            <a:off x="6357630" y="4386804"/>
            <a:ext cx="2540000" cy="124063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4" name="Freeform: Shape 3">
            <a:extLst>
              <a:ext uri="{FF2B5EF4-FFF2-40B4-BE49-F238E27FC236}">
                <a16:creationId xmlns:a16="http://schemas.microsoft.com/office/drawing/2014/main" id="{2154C122-19E0-47A9-A1E6-41B87F3EFFEA}"/>
              </a:ext>
            </a:extLst>
          </p:cNvPr>
          <p:cNvSpPr/>
          <p:nvPr/>
        </p:nvSpPr>
        <p:spPr>
          <a:xfrm>
            <a:off x="6360160" y="3637280"/>
            <a:ext cx="3484880" cy="741680"/>
          </a:xfrm>
          <a:custGeom>
            <a:avLst/>
            <a:gdLst>
              <a:gd name="connsiteX0" fmla="*/ 0 w 3484880"/>
              <a:gd name="connsiteY0" fmla="*/ 741680 h 741680"/>
              <a:gd name="connsiteX1" fmla="*/ 944880 w 3484880"/>
              <a:gd name="connsiteY1" fmla="*/ 0 h 741680"/>
              <a:gd name="connsiteX2" fmla="*/ 3484880 w 3484880"/>
              <a:gd name="connsiteY2" fmla="*/ 0 h 741680"/>
              <a:gd name="connsiteX3" fmla="*/ 2550160 w 3484880"/>
              <a:gd name="connsiteY3" fmla="*/ 741680 h 741680"/>
              <a:gd name="connsiteX4" fmla="*/ 0 w 3484880"/>
              <a:gd name="connsiteY4" fmla="*/ 741680 h 74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880" h="741680">
                <a:moveTo>
                  <a:pt x="0" y="741680"/>
                </a:moveTo>
                <a:lnTo>
                  <a:pt x="944880" y="0"/>
                </a:lnTo>
                <a:lnTo>
                  <a:pt x="3484880" y="0"/>
                </a:lnTo>
                <a:lnTo>
                  <a:pt x="2550160" y="741680"/>
                </a:lnTo>
                <a:lnTo>
                  <a:pt x="0" y="741680"/>
                </a:lnTo>
                <a:close/>
              </a:path>
            </a:pathLst>
          </a:cu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17CF2A9A-EA3A-42D3-B318-993FCA86E1D2}"/>
              </a:ext>
            </a:extLst>
          </p:cNvPr>
          <p:cNvSpPr/>
          <p:nvPr/>
        </p:nvSpPr>
        <p:spPr>
          <a:xfrm>
            <a:off x="8900160" y="3647440"/>
            <a:ext cx="944880" cy="1981200"/>
          </a:xfrm>
          <a:custGeom>
            <a:avLst/>
            <a:gdLst>
              <a:gd name="connsiteX0" fmla="*/ 0 w 944880"/>
              <a:gd name="connsiteY0" fmla="*/ 1981200 h 1981200"/>
              <a:gd name="connsiteX1" fmla="*/ 944880 w 944880"/>
              <a:gd name="connsiteY1" fmla="*/ 1229360 h 1981200"/>
              <a:gd name="connsiteX2" fmla="*/ 944880 w 944880"/>
              <a:gd name="connsiteY2" fmla="*/ 0 h 1981200"/>
              <a:gd name="connsiteX3" fmla="*/ 10160 w 944880"/>
              <a:gd name="connsiteY3" fmla="*/ 721360 h 1981200"/>
              <a:gd name="connsiteX4" fmla="*/ 0 w 944880"/>
              <a:gd name="connsiteY4" fmla="*/ 1981200 h 198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981200">
                <a:moveTo>
                  <a:pt x="0" y="1981200"/>
                </a:moveTo>
                <a:lnTo>
                  <a:pt x="944880" y="1229360"/>
                </a:lnTo>
                <a:lnTo>
                  <a:pt x="944880" y="0"/>
                </a:lnTo>
                <a:lnTo>
                  <a:pt x="10160" y="721360"/>
                </a:lnTo>
                <a:cubicBezTo>
                  <a:pt x="6773" y="1137920"/>
                  <a:pt x="3387" y="1554480"/>
                  <a:pt x="0" y="198120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2FE6DF-26FD-4DDE-A7D6-A1621775EF4F}"/>
              </a:ext>
            </a:extLst>
          </p:cNvPr>
          <p:cNvSpPr/>
          <p:nvPr/>
        </p:nvSpPr>
        <p:spPr>
          <a:xfrm>
            <a:off x="6604000" y="4879666"/>
            <a:ext cx="822960" cy="74777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9F87B967-5ADB-43B3-93DB-7FF4111BEB88}"/>
              </a:ext>
            </a:extLst>
          </p:cNvPr>
          <p:cNvSpPr/>
          <p:nvPr/>
        </p:nvSpPr>
        <p:spPr>
          <a:xfrm>
            <a:off x="6106160" y="5641277"/>
            <a:ext cx="2854960" cy="160083"/>
          </a:xfrm>
          <a:custGeom>
            <a:avLst/>
            <a:gdLst>
              <a:gd name="connsiteX0" fmla="*/ 0 w 2854960"/>
              <a:gd name="connsiteY0" fmla="*/ 132080 h 172720"/>
              <a:gd name="connsiteX1" fmla="*/ 182880 w 2854960"/>
              <a:gd name="connsiteY1" fmla="*/ 0 h 172720"/>
              <a:gd name="connsiteX2" fmla="*/ 2854960 w 2854960"/>
              <a:gd name="connsiteY2" fmla="*/ 10160 h 172720"/>
              <a:gd name="connsiteX3" fmla="*/ 2672080 w 2854960"/>
              <a:gd name="connsiteY3" fmla="*/ 172720 h 172720"/>
            </a:gdLst>
            <a:ahLst/>
            <a:cxnLst>
              <a:cxn ang="0">
                <a:pos x="connsiteX0" y="connsiteY0"/>
              </a:cxn>
              <a:cxn ang="0">
                <a:pos x="connsiteX1" y="connsiteY1"/>
              </a:cxn>
              <a:cxn ang="0">
                <a:pos x="connsiteX2" y="connsiteY2"/>
              </a:cxn>
              <a:cxn ang="0">
                <a:pos x="connsiteX3" y="connsiteY3"/>
              </a:cxn>
            </a:cxnLst>
            <a:rect l="l" t="t" r="r" b="b"/>
            <a:pathLst>
              <a:path w="2854960" h="172720">
                <a:moveTo>
                  <a:pt x="0" y="132080"/>
                </a:moveTo>
                <a:lnTo>
                  <a:pt x="182880" y="0"/>
                </a:lnTo>
                <a:lnTo>
                  <a:pt x="2854960" y="10160"/>
                </a:lnTo>
                <a:lnTo>
                  <a:pt x="2672080" y="172720"/>
                </a:lnTo>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https://www.artandstick.be/getsupercustomizedimage.php5?objid=274&amp;colorid1=2&amp;colorid2=4&amp;colorid3=4&amp;colorid4=4&amp;colorid5=4&amp;way=NORMAL&amp;transparent=Y">
            <a:extLst>
              <a:ext uri="{FF2B5EF4-FFF2-40B4-BE49-F238E27FC236}">
                <a16:creationId xmlns:a16="http://schemas.microsoft.com/office/drawing/2014/main" id="{BC1E9769-D991-4BDC-B4B5-D1D4F6B94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415" y="5502024"/>
            <a:ext cx="242670" cy="24267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https://www.artandstick.be/getsupercustomizedimage.php5?objid=274&amp;colorid1=2&amp;colorid2=4&amp;colorid3=4&amp;colorid4=4&amp;colorid5=4&amp;way=NORMAL&amp;transparent=Y">
            <a:extLst>
              <a:ext uri="{FF2B5EF4-FFF2-40B4-BE49-F238E27FC236}">
                <a16:creationId xmlns:a16="http://schemas.microsoft.com/office/drawing/2014/main" id="{CC254B97-5050-4EEB-A29E-E0544CDDE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516" y="5581768"/>
            <a:ext cx="162926" cy="1629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s://www.artandstick.be/getsupercustomizedimage.php5?objid=274&amp;colorid1=2&amp;colorid2=4&amp;colorid3=4&amp;colorid4=4&amp;colorid5=4&amp;way=NORMAL&amp;transparent=Y">
            <a:extLst>
              <a:ext uri="{FF2B5EF4-FFF2-40B4-BE49-F238E27FC236}">
                <a16:creationId xmlns:a16="http://schemas.microsoft.com/office/drawing/2014/main" id="{F53AEDA8-F3A8-434F-8C4E-08EC726A6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18849" y="5512474"/>
            <a:ext cx="261908" cy="24267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ttps://www.artandstick.be/getsupercustomizedimage.php5?objid=274&amp;colorid1=2&amp;colorid2=4&amp;colorid3=4&amp;colorid4=4&amp;colorid5=4&amp;way=NORMAL&amp;transparent=Y">
            <a:extLst>
              <a:ext uri="{FF2B5EF4-FFF2-40B4-BE49-F238E27FC236}">
                <a16:creationId xmlns:a16="http://schemas.microsoft.com/office/drawing/2014/main" id="{9E4F08E2-67A5-48B9-B5CB-BFA0413F8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91345" y="5595475"/>
            <a:ext cx="164998" cy="1539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www.artandstick.be/getsupercustomizedimage.php5?objid=274&amp;colorid1=2&amp;colorid2=4&amp;colorid3=4&amp;colorid4=4&amp;colorid5=4&amp;way=NORMAL&amp;transparent=Y">
            <a:extLst>
              <a:ext uri="{FF2B5EF4-FFF2-40B4-BE49-F238E27FC236}">
                <a16:creationId xmlns:a16="http://schemas.microsoft.com/office/drawing/2014/main" id="{7C3A4F79-695C-4895-883C-6A83E2FCE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952" y="5844654"/>
            <a:ext cx="242670" cy="24267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ttps://www.artandstick.be/getsupercustomizedimage.php5?objid=274&amp;colorid1=2&amp;colorid2=4&amp;colorid3=4&amp;colorid4=4&amp;colorid5=4&amp;way=NORMAL&amp;transparent=Y">
            <a:extLst>
              <a:ext uri="{FF2B5EF4-FFF2-40B4-BE49-F238E27FC236}">
                <a16:creationId xmlns:a16="http://schemas.microsoft.com/office/drawing/2014/main" id="{DA511FC9-8EC6-470C-9ECA-D3859355C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071535" y="5472174"/>
            <a:ext cx="240317" cy="24267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ttps://www.artandstick.be/getsupercustomizedimage.php5?objid=274&amp;colorid1=2&amp;colorid2=4&amp;colorid3=4&amp;colorid4=4&amp;colorid5=4&amp;way=NORMAL&amp;transparent=Y">
            <a:extLst>
              <a:ext uri="{FF2B5EF4-FFF2-40B4-BE49-F238E27FC236}">
                <a16:creationId xmlns:a16="http://schemas.microsoft.com/office/drawing/2014/main" id="{43A190A2-D5FE-4617-9CCC-C8EFCB2A6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462" y="5512474"/>
            <a:ext cx="228563" cy="22856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https://www.artandstick.be/getsupercustomizedimage.php5?objid=274&amp;colorid1=2&amp;colorid2=4&amp;colorid3=4&amp;colorid4=4&amp;colorid5=4&amp;way=NORMAL&amp;transparent=Y">
            <a:extLst>
              <a:ext uri="{FF2B5EF4-FFF2-40B4-BE49-F238E27FC236}">
                <a16:creationId xmlns:a16="http://schemas.microsoft.com/office/drawing/2014/main" id="{395D43C9-CF58-4576-B0EC-35AACF394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236" y="5492135"/>
            <a:ext cx="242670" cy="24267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7B7989C5-273C-4419-87AD-C1DFA44706C6}"/>
              </a:ext>
            </a:extLst>
          </p:cNvPr>
          <p:cNvSpPr txBox="1"/>
          <p:nvPr/>
        </p:nvSpPr>
        <p:spPr>
          <a:xfrm>
            <a:off x="6348877" y="4405098"/>
            <a:ext cx="2542530" cy="507831"/>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ACME JACKHAMMER</a:t>
            </a:r>
          </a:p>
          <a:p>
            <a:pPr algn="ctr"/>
            <a:r>
              <a:rPr lang="en-US" sz="1100" i="1" dirty="0">
                <a:solidFill>
                  <a:schemeClr val="bg1"/>
                </a:solidFill>
                <a:latin typeface="Arial Black" panose="020B0A04020102020204" pitchFamily="34" charset="0"/>
              </a:rPr>
              <a:t>SALES AND TESTING</a:t>
            </a:r>
          </a:p>
        </p:txBody>
      </p:sp>
      <p:sp>
        <p:nvSpPr>
          <p:cNvPr id="56" name="TextBox 55">
            <a:extLst>
              <a:ext uri="{FF2B5EF4-FFF2-40B4-BE49-F238E27FC236}">
                <a16:creationId xmlns:a16="http://schemas.microsoft.com/office/drawing/2014/main" id="{A3FB1B6E-4397-4C32-88E9-38935149252A}"/>
              </a:ext>
            </a:extLst>
          </p:cNvPr>
          <p:cNvSpPr txBox="1"/>
          <p:nvPr/>
        </p:nvSpPr>
        <p:spPr>
          <a:xfrm rot="207409">
            <a:off x="6523107" y="4491343"/>
            <a:ext cx="2241476" cy="369332"/>
          </a:xfrm>
          <a:prstGeom prst="rect">
            <a:avLst/>
          </a:prstGeom>
          <a:solidFill>
            <a:srgbClr val="FFC000"/>
          </a:solidFill>
          <a:ln>
            <a:solidFill>
              <a:schemeClr val="tx1">
                <a:lumMod val="95000"/>
                <a:lumOff val="5000"/>
              </a:schemeClr>
            </a:solidFill>
          </a:ln>
        </p:spPr>
        <p:txBody>
          <a:bodyPr wrap="square" rtlCol="0">
            <a:spAutoFit/>
          </a:bodyPr>
          <a:lstStyle/>
          <a:p>
            <a:pPr algn="ctr"/>
            <a:r>
              <a:rPr lang="en-US" dirty="0">
                <a:latin typeface="Arial Narrow" panose="020B0606020202030204" pitchFamily="34" charset="0"/>
              </a:rPr>
              <a:t>A-1 LIVE POULTRY</a:t>
            </a:r>
          </a:p>
        </p:txBody>
      </p:sp>
    </p:spTree>
    <p:extLst>
      <p:ext uri="{BB962C8B-B14F-4D97-AF65-F5344CB8AC3E}">
        <p14:creationId xmlns:p14="http://schemas.microsoft.com/office/powerpoint/2010/main" val="335276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242A70-1B30-4DFD-9978-76FFFF15D2FB}"/>
              </a:ext>
            </a:extLst>
          </p:cNvPr>
          <p:cNvSpPr/>
          <p:nvPr/>
        </p:nvSpPr>
        <p:spPr>
          <a:xfrm>
            <a:off x="1943101" y="332117"/>
            <a:ext cx="3469219" cy="553998"/>
          </a:xfrm>
          <a:prstGeom prst="rect">
            <a:avLst/>
          </a:prstGeom>
        </p:spPr>
        <p:txBody>
          <a:bodyPr wrap="none">
            <a:spAutoFit/>
          </a:bodyPr>
          <a:lstStyle/>
          <a:p>
            <a:r>
              <a:rPr lang="en-US" sz="3000" b="1" dirty="0">
                <a:solidFill>
                  <a:srgbClr val="0072A6"/>
                </a:solidFill>
                <a:latin typeface="Segoe UI Semibold" panose="020B0702040204020203" pitchFamily="34" charset="0"/>
              </a:rPr>
              <a:t>WHAT IS ZONING?</a:t>
            </a:r>
          </a:p>
        </p:txBody>
      </p:sp>
      <p:sp>
        <p:nvSpPr>
          <p:cNvPr id="6" name="Rectangle 5">
            <a:extLst>
              <a:ext uri="{FF2B5EF4-FFF2-40B4-BE49-F238E27FC236}">
                <a16:creationId xmlns:a16="http://schemas.microsoft.com/office/drawing/2014/main" id="{B655084D-E2D6-4D8A-BACA-C5FC085D0856}"/>
              </a:ext>
            </a:extLst>
          </p:cNvPr>
          <p:cNvSpPr/>
          <p:nvPr/>
        </p:nvSpPr>
        <p:spPr>
          <a:xfrm>
            <a:off x="1943101" y="1138510"/>
            <a:ext cx="8082887" cy="4862870"/>
          </a:xfrm>
          <a:prstGeom prst="rect">
            <a:avLst/>
          </a:prstGeom>
        </p:spPr>
        <p:txBody>
          <a:bodyPr wrap="square">
            <a:spAutoFit/>
          </a:bodyPr>
          <a:lstStyle/>
          <a:p>
            <a:pPr>
              <a:spcAft>
                <a:spcPts val="1200"/>
              </a:spcAft>
            </a:pP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Zoning </a:t>
            </a:r>
            <a:r>
              <a:rPr lang="en-US" sz="2800" dirty="0">
                <a:solidFill>
                  <a:schemeClr val="tx1">
                    <a:lumMod val="95000"/>
                    <a:lumOff val="5000"/>
                  </a:schemeClr>
                </a:solidFill>
                <a:latin typeface="Segoe UI Semibold" panose="020B0702040204020203" pitchFamily="34" charset="0"/>
                <a:cs typeface="Segoe UI Semilight" panose="020B0402040204020203" pitchFamily="34" charset="0"/>
              </a:rPr>
              <a:t>can</a:t>
            </a: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 regulate:</a:t>
            </a:r>
          </a:p>
          <a:p>
            <a:pPr marL="731520" lvl="1" indent="-274320">
              <a:spcAft>
                <a:spcPts val="1200"/>
              </a:spcAft>
              <a:buFont typeface="Wingdings" pitchFamily="2" charset="2"/>
              <a:buChar char="§"/>
            </a:pPr>
            <a:r>
              <a:rPr lang="en-US" sz="2000" dirty="0">
                <a:latin typeface="Segoe UI Semilight" panose="020B0402040204020203" pitchFamily="34" charset="0"/>
                <a:cs typeface="Segoe UI Semilight" panose="020B0402040204020203" pitchFamily="34" charset="0"/>
              </a:rPr>
              <a:t>Use</a:t>
            </a:r>
          </a:p>
          <a:p>
            <a:pPr marL="731520" lvl="1" indent="-274320">
              <a:spcAft>
                <a:spcPts val="1200"/>
              </a:spcAft>
              <a:buFont typeface="Wingdings" pitchFamily="2" charset="2"/>
              <a:buChar char="§"/>
            </a:pPr>
            <a:r>
              <a:rPr lang="en-US" sz="2000" dirty="0">
                <a:latin typeface="Segoe UI Semilight" panose="020B0402040204020203" pitchFamily="34" charset="0"/>
                <a:cs typeface="Segoe UI Semilight" panose="020B0402040204020203" pitchFamily="34" charset="0"/>
              </a:rPr>
              <a:t>Size</a:t>
            </a:r>
          </a:p>
          <a:p>
            <a:pPr marL="731520" lvl="1" indent="-274320">
              <a:spcAft>
                <a:spcPts val="1200"/>
              </a:spcAft>
              <a:buFont typeface="Wingdings" pitchFamily="2" charset="2"/>
              <a:buChar char="§"/>
            </a:pPr>
            <a:r>
              <a:rPr lang="en-US" sz="2000" dirty="0">
                <a:latin typeface="Segoe UI Semilight" panose="020B0402040204020203" pitchFamily="34" charset="0"/>
                <a:cs typeface="Segoe UI Semilight" panose="020B0402040204020203" pitchFamily="34" charset="0"/>
              </a:rPr>
              <a:t>Shape</a:t>
            </a:r>
          </a:p>
          <a:p>
            <a:pPr>
              <a:spcAft>
                <a:spcPts val="1200"/>
              </a:spcAft>
            </a:pP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Zoning </a:t>
            </a:r>
            <a:r>
              <a:rPr lang="en-US" sz="2800" dirty="0">
                <a:solidFill>
                  <a:schemeClr val="tx1">
                    <a:lumMod val="95000"/>
                    <a:lumOff val="5000"/>
                  </a:schemeClr>
                </a:solidFill>
                <a:latin typeface="Segoe UI Semibold" panose="020B0702040204020203" pitchFamily="34" charset="0"/>
                <a:cs typeface="Segoe UI Semilight" panose="020B0402040204020203" pitchFamily="34" charset="0"/>
              </a:rPr>
              <a:t>cannot</a:t>
            </a:r>
            <a:r>
              <a:rPr lang="en-US" sz="2800" dirty="0">
                <a:solidFill>
                  <a:schemeClr val="tx1">
                    <a:lumMod val="95000"/>
                    <a:lumOff val="5000"/>
                  </a:schemeClr>
                </a:solidFill>
                <a:latin typeface="Segoe UI Semilight" panose="020B0402040204020203" pitchFamily="34" charset="0"/>
                <a:cs typeface="Segoe UI Semilight" panose="020B0402040204020203" pitchFamily="34" charset="0"/>
              </a:rPr>
              <a:t> regulate:</a:t>
            </a:r>
          </a:p>
          <a:p>
            <a:pPr marL="731520" lvl="1" indent="-274320">
              <a:spcAft>
                <a:spcPts val="1200"/>
              </a:spcAft>
              <a:buFont typeface="Wingdings" pitchFamily="2" charset="2"/>
              <a:buChar char="§"/>
            </a:pPr>
            <a:r>
              <a:rPr lang="en-US" sz="2000" dirty="0">
                <a:latin typeface="Segoe UI Semilight" panose="020B0402040204020203" pitchFamily="34" charset="0"/>
                <a:cs typeface="Segoe UI Semilight" panose="020B0402040204020203" pitchFamily="34" charset="0"/>
              </a:rPr>
              <a:t>Construction Techniques</a:t>
            </a:r>
          </a:p>
          <a:p>
            <a:pPr marL="731520" lvl="1" indent="-274320">
              <a:spcAft>
                <a:spcPts val="1200"/>
              </a:spcAft>
              <a:buFont typeface="Wingdings" pitchFamily="2" charset="2"/>
              <a:buChar char="§"/>
            </a:pPr>
            <a:r>
              <a:rPr lang="en-US" sz="2000" dirty="0">
                <a:latin typeface="Segoe UI Semilight" panose="020B0402040204020203" pitchFamily="34" charset="0"/>
                <a:cs typeface="Segoe UI Semilight" panose="020B0402040204020203" pitchFamily="34" charset="0"/>
              </a:rPr>
              <a:t>Rental vs. Homeownership</a:t>
            </a:r>
          </a:p>
          <a:p>
            <a:pPr marL="731520" lvl="1" indent="-274320">
              <a:spcAft>
                <a:spcPts val="1200"/>
              </a:spcAft>
              <a:buFont typeface="Wingdings" pitchFamily="2" charset="2"/>
              <a:buChar char="§"/>
            </a:pPr>
            <a:r>
              <a:rPr lang="en-US" sz="2000" dirty="0">
                <a:latin typeface="Segoe UI Semilight" panose="020B0402040204020203" pitchFamily="34" charset="0"/>
                <a:cs typeface="Segoe UI Semilight" panose="020B0402040204020203" pitchFamily="34" charset="0"/>
              </a:rPr>
              <a:t>Trash</a:t>
            </a:r>
          </a:p>
          <a:p>
            <a:pPr marL="731520" lvl="1" indent="-274320">
              <a:spcAft>
                <a:spcPts val="1200"/>
              </a:spcAft>
              <a:buFont typeface="Wingdings" pitchFamily="2" charset="2"/>
              <a:buChar char="§"/>
            </a:pPr>
            <a:r>
              <a:rPr lang="en-US" sz="2000" dirty="0">
                <a:latin typeface="Segoe UI Semilight" panose="020B0402040204020203" pitchFamily="34" charset="0"/>
                <a:cs typeface="Segoe UI Semilight" panose="020B0402040204020203" pitchFamily="34" charset="0"/>
              </a:rPr>
              <a:t>Crime</a:t>
            </a:r>
          </a:p>
          <a:p>
            <a:pPr marL="731520" lvl="1" indent="-274320">
              <a:spcAft>
                <a:spcPts val="1200"/>
              </a:spcAft>
              <a:buFont typeface="Wingdings" pitchFamily="2" charset="2"/>
              <a:buChar char="§"/>
            </a:pPr>
            <a:r>
              <a:rPr lang="en-US" sz="2000" dirty="0">
                <a:latin typeface="Segoe UI Semilight" panose="020B0402040204020203" pitchFamily="34" charset="0"/>
                <a:cs typeface="Segoe UI Semilight" panose="020B0402040204020203" pitchFamily="34" charset="0"/>
              </a:rPr>
              <a:t>Property Management</a:t>
            </a:r>
            <a:endParaRPr lang="en-US"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90204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7630" y="1451279"/>
            <a:ext cx="8278091" cy="3816429"/>
          </a:xfrm>
          <a:prstGeom prst="rect">
            <a:avLst/>
          </a:prstGeom>
        </p:spPr>
        <p:txBody>
          <a:bodyPr wrap="square">
            <a:spAutoFit/>
          </a:bodyPr>
          <a:lstStyle/>
          <a:p>
            <a:pPr>
              <a:spcAft>
                <a:spcPts val="1200"/>
              </a:spcAft>
            </a:pPr>
            <a:endParaRPr lang="en-US" sz="3200" dirty="0">
              <a:latin typeface="Segoe UI Semilight" panose="020B0402040204020203" pitchFamily="34" charset="0"/>
              <a:cs typeface="Segoe UI Semilight" panose="020B0402040204020203" pitchFamily="34" charset="0"/>
            </a:endParaRPr>
          </a:p>
          <a:p>
            <a:pPr lvl="2">
              <a:spcAft>
                <a:spcPts val="1200"/>
              </a:spcAft>
            </a:pPr>
            <a:r>
              <a:rPr lang="en-US" sz="2000" dirty="0">
                <a:latin typeface="Segoe UI Semilight" panose="020B0402040204020203" pitchFamily="34" charset="0"/>
                <a:cs typeface="Segoe UI Semilight" panose="020B0402040204020203" pitchFamily="34" charset="0"/>
              </a:rPr>
              <a:t>Commercial</a:t>
            </a:r>
          </a:p>
          <a:p>
            <a:pPr lvl="2">
              <a:spcAft>
                <a:spcPts val="1200"/>
              </a:spcAft>
            </a:pPr>
            <a:endParaRPr lang="en-US" sz="2000" dirty="0">
              <a:latin typeface="Segoe UI Semilight" panose="020B0402040204020203" pitchFamily="34" charset="0"/>
              <a:cs typeface="Segoe UI Semilight" panose="020B0402040204020203" pitchFamily="34" charset="0"/>
            </a:endParaRPr>
          </a:p>
          <a:p>
            <a:pPr lvl="2">
              <a:spcAft>
                <a:spcPts val="1200"/>
              </a:spcAft>
            </a:pPr>
            <a:r>
              <a:rPr lang="en-US" sz="2000" dirty="0">
                <a:latin typeface="Segoe UI Semilight" panose="020B0402040204020203" pitchFamily="34" charset="0"/>
                <a:cs typeface="Segoe UI Semilight" panose="020B0402040204020203" pitchFamily="34" charset="0"/>
              </a:rPr>
              <a:t>Industrial	</a:t>
            </a:r>
          </a:p>
          <a:p>
            <a:pPr lvl="2">
              <a:spcAft>
                <a:spcPts val="1200"/>
              </a:spcAft>
            </a:pPr>
            <a:endParaRPr lang="en-US" sz="2000" dirty="0">
              <a:latin typeface="Segoe UI Semilight" panose="020B0402040204020203" pitchFamily="34" charset="0"/>
              <a:cs typeface="Segoe UI Semilight" panose="020B0402040204020203" pitchFamily="34" charset="0"/>
            </a:endParaRPr>
          </a:p>
          <a:p>
            <a:pPr lvl="2">
              <a:spcAft>
                <a:spcPts val="1200"/>
              </a:spcAft>
            </a:pPr>
            <a:r>
              <a:rPr lang="en-US" sz="2000" dirty="0">
                <a:latin typeface="Segoe UI Semilight" panose="020B0402040204020203" pitchFamily="34" charset="0"/>
                <a:cs typeface="Segoe UI Semilight" panose="020B0402040204020203" pitchFamily="34" charset="0"/>
              </a:rPr>
              <a:t>Residential</a:t>
            </a:r>
          </a:p>
          <a:p>
            <a:pPr lvl="2">
              <a:spcAft>
                <a:spcPts val="1200"/>
              </a:spcAft>
            </a:pPr>
            <a:endParaRPr lang="en-US" sz="2000" dirty="0">
              <a:latin typeface="Segoe UI Semilight" panose="020B0402040204020203" pitchFamily="34" charset="0"/>
              <a:cs typeface="Segoe UI Semilight" panose="020B0402040204020203" pitchFamily="34" charset="0"/>
            </a:endParaRPr>
          </a:p>
          <a:p>
            <a:pPr lvl="2">
              <a:spcAft>
                <a:spcPts val="1200"/>
              </a:spcAft>
            </a:pPr>
            <a:r>
              <a:rPr lang="en-US" sz="2000" dirty="0">
                <a:latin typeface="Segoe UI Semilight" panose="020B0402040204020203" pitchFamily="34" charset="0"/>
                <a:cs typeface="Segoe UI Semilight" panose="020B0402040204020203" pitchFamily="34" charset="0"/>
              </a:rPr>
              <a:t>Open Space	</a:t>
            </a:r>
          </a:p>
        </p:txBody>
      </p:sp>
      <p:sp>
        <p:nvSpPr>
          <p:cNvPr id="2" name="Rectangle 1"/>
          <p:cNvSpPr/>
          <p:nvPr/>
        </p:nvSpPr>
        <p:spPr>
          <a:xfrm>
            <a:off x="2037630" y="1961363"/>
            <a:ext cx="644611" cy="62508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37629" y="2893388"/>
            <a:ext cx="644611" cy="633331"/>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37628" y="3834018"/>
            <a:ext cx="644610" cy="59606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60022" y="3834019"/>
            <a:ext cx="322216" cy="596069"/>
          </a:xfrm>
          <a:prstGeom prst="rect">
            <a:avLst/>
          </a:prstGeom>
          <a:solidFill>
            <a:srgbClr val="F99D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43101" y="332118"/>
            <a:ext cx="3469219" cy="984885"/>
          </a:xfrm>
          <a:prstGeom prst="rect">
            <a:avLst/>
          </a:prstGeom>
        </p:spPr>
        <p:txBody>
          <a:bodyPr wrap="none">
            <a:spAutoFit/>
          </a:bodyPr>
          <a:lstStyle/>
          <a:p>
            <a:r>
              <a:rPr lang="en-US" sz="3000" b="1" dirty="0">
                <a:solidFill>
                  <a:srgbClr val="0072A6"/>
                </a:solidFill>
                <a:latin typeface="Segoe UI Semibold" panose="020B0702040204020203" pitchFamily="34" charset="0"/>
              </a:rPr>
              <a:t>WHAT IS ZONING?</a:t>
            </a:r>
          </a:p>
          <a:p>
            <a:r>
              <a:rPr lang="en-US" sz="2800" dirty="0">
                <a:solidFill>
                  <a:srgbClr val="0072A6"/>
                </a:solidFill>
                <a:latin typeface="Segoe UI Semilight" panose="020B0402040204020203" pitchFamily="34" charset="0"/>
                <a:cs typeface="Segoe UI Semilight" panose="020B0402040204020203" pitchFamily="34" charset="0"/>
              </a:rPr>
              <a:t>Zoning Districts</a:t>
            </a:r>
          </a:p>
        </p:txBody>
      </p:sp>
      <p:pic>
        <p:nvPicPr>
          <p:cNvPr id="12" name="Picture 11">
            <a:extLst>
              <a:ext uri="{FF2B5EF4-FFF2-40B4-BE49-F238E27FC236}">
                <a16:creationId xmlns:a16="http://schemas.microsoft.com/office/drawing/2014/main" id="{96B45C8D-D630-4D39-BDA3-171761DE4C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0" b="2588"/>
          <a:stretch/>
        </p:blipFill>
        <p:spPr>
          <a:xfrm>
            <a:off x="5493874" y="0"/>
            <a:ext cx="5174127" cy="6426926"/>
          </a:xfrm>
          <a:prstGeom prst="rect">
            <a:avLst/>
          </a:prstGeom>
        </p:spPr>
      </p:pic>
      <p:sp>
        <p:nvSpPr>
          <p:cNvPr id="13" name="Rectangle 12">
            <a:extLst>
              <a:ext uri="{FF2B5EF4-FFF2-40B4-BE49-F238E27FC236}">
                <a16:creationId xmlns:a16="http://schemas.microsoft.com/office/drawing/2014/main" id="{18E6A14F-1F72-425A-AF13-B1F52D1F2FEE}"/>
              </a:ext>
            </a:extLst>
          </p:cNvPr>
          <p:cNvSpPr/>
          <p:nvPr/>
        </p:nvSpPr>
        <p:spPr>
          <a:xfrm>
            <a:off x="2037629" y="4737875"/>
            <a:ext cx="644611" cy="633331"/>
          </a:xfrm>
          <a:prstGeom prst="rect">
            <a:avLst/>
          </a:prstGeom>
          <a:solidFill>
            <a:srgbClr val="178F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734052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7D4138-D475-33FC-BAC2-0FBC0BF36430}"/>
              </a:ext>
            </a:extLst>
          </p:cNvPr>
          <p:cNvSpPr>
            <a:spLocks noGrp="1"/>
          </p:cNvSpPr>
          <p:nvPr>
            <p:ph type="title"/>
          </p:nvPr>
        </p:nvSpPr>
        <p:spPr/>
        <p:txBody>
          <a:bodyPr/>
          <a:lstStyle/>
          <a:p>
            <a:r>
              <a:rPr lang="en-US" sz="3000" b="1" dirty="0">
                <a:solidFill>
                  <a:srgbClr val="0072A6"/>
                </a:solidFill>
                <a:latin typeface="Open Sans" panose="020B0606030504020204" pitchFamily="34" charset="0"/>
                <a:ea typeface="Open Sans" panose="020B0606030504020204" pitchFamily="34" charset="0"/>
                <a:cs typeface="Open Sans" panose="020B0606030504020204" pitchFamily="34" charset="0"/>
              </a:rPr>
              <a:t>ZONING OVERLAYS</a:t>
            </a:r>
          </a:p>
        </p:txBody>
      </p:sp>
      <p:sp>
        <p:nvSpPr>
          <p:cNvPr id="5" name="Content Placeholder 4">
            <a:extLst>
              <a:ext uri="{FF2B5EF4-FFF2-40B4-BE49-F238E27FC236}">
                <a16:creationId xmlns:a16="http://schemas.microsoft.com/office/drawing/2014/main" id="{94145AE6-7404-D1F1-1F06-0C951CC2F965}"/>
              </a:ext>
            </a:extLst>
          </p:cNvPr>
          <p:cNvSpPr>
            <a:spLocks noGrp="1"/>
          </p:cNvSpPr>
          <p:nvPr>
            <p:ph sz="half" idx="1"/>
          </p:nvPr>
        </p:nvSpPr>
        <p:spPr>
          <a:xfrm>
            <a:off x="106680" y="1917065"/>
            <a:ext cx="5181600" cy="4351338"/>
          </a:xfrm>
        </p:spPr>
        <p:txBody>
          <a:bodyPr>
            <a:normAutofit/>
          </a:bodyPr>
          <a:lstStyle/>
          <a:p>
            <a:pPr marL="342900" indent="-342900">
              <a:spcAft>
                <a:spcPts val="1800"/>
              </a:spcAft>
              <a:buFont typeface="Wingdings" panose="05000000000000000000" pitchFamily="2" charset="2"/>
              <a:buChar char="§"/>
            </a:pPr>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Overlay zoning district regulations apply in combination with underlying base zoning district regulations. </a:t>
            </a:r>
          </a:p>
          <a:p>
            <a:pPr marL="342900" indent="-342900">
              <a:spcAft>
                <a:spcPts val="1800"/>
              </a:spcAft>
              <a:buFont typeface="Wingdings" panose="05000000000000000000" pitchFamily="2" charset="2"/>
              <a:buChar char="§"/>
            </a:pPr>
            <a:r>
              <a:rPr lang="en-US"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When there is a conflict between the overlay and base zoning district, the regulations of the overlay zoning district govern. </a:t>
            </a:r>
          </a:p>
        </p:txBody>
      </p:sp>
      <p:pic>
        <p:nvPicPr>
          <p:cNvPr id="6" name="Content Placeholder 5">
            <a:extLst>
              <a:ext uri="{FF2B5EF4-FFF2-40B4-BE49-F238E27FC236}">
                <a16:creationId xmlns:a16="http://schemas.microsoft.com/office/drawing/2014/main" id="{2F277A4D-662B-8653-32F7-52E5915C0F51}"/>
              </a:ext>
            </a:extLst>
          </p:cNvPr>
          <p:cNvPicPr>
            <a:picLocks noGrp="1" noChangeAspect="1"/>
          </p:cNvPicPr>
          <p:nvPr>
            <p:ph sz="half" idx="2"/>
          </p:nvPr>
        </p:nvPicPr>
        <p:blipFill>
          <a:blip r:embed="rId2"/>
          <a:stretch>
            <a:fillRect/>
          </a:stretch>
        </p:blipFill>
        <p:spPr>
          <a:xfrm>
            <a:off x="5215705" y="1286219"/>
            <a:ext cx="6869615" cy="4890744"/>
          </a:xfrm>
        </p:spPr>
      </p:pic>
    </p:spTree>
    <p:extLst>
      <p:ext uri="{BB962C8B-B14F-4D97-AF65-F5344CB8AC3E}">
        <p14:creationId xmlns:p14="http://schemas.microsoft.com/office/powerpoint/2010/main" val="182929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CP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6275</TotalTime>
  <Words>1070</Words>
  <Application>Microsoft Office PowerPoint</Application>
  <PresentationFormat>Widescreen</PresentationFormat>
  <Paragraphs>167</Paragraphs>
  <Slides>30</Slides>
  <Notes>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Arial</vt:lpstr>
      <vt:lpstr>Arial Black</vt:lpstr>
      <vt:lpstr>Arial Narrow</vt:lpstr>
      <vt:lpstr>Calibri</vt:lpstr>
      <vt:lpstr>Calibri Light</vt:lpstr>
      <vt:lpstr>Montserrat</vt:lpstr>
      <vt:lpstr>Montserrat ExtraBold</vt:lpstr>
      <vt:lpstr>Myriad Pro</vt:lpstr>
      <vt:lpstr>Open Sans</vt:lpstr>
      <vt:lpstr>Segoe UI Semibold</vt:lpstr>
      <vt:lpstr>Segoe UI Semilight</vt:lpstr>
      <vt:lpstr>Univers 47 CondensedLight</vt:lpstr>
      <vt:lpstr>Wingdings</vt:lpstr>
      <vt:lpstr>Office Theme</vt:lpstr>
      <vt:lpstr>PCPC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ZONING OVERLAYS</vt:lpstr>
      <vt:lpstr>GOALS OF PROPOSED UPDATES</vt:lpstr>
      <vt:lpstr>PROPOSED UPDATES - OVERVIEW</vt:lpstr>
      <vt:lpstr>PROPOSED UPDATES – OVERLAY LOCATION</vt:lpstr>
      <vt:lpstr>PROPOSED UPDATES – OVERLAY LOCATION</vt:lpstr>
      <vt:lpstr>PowerPoint Presentation</vt:lpstr>
      <vt:lpstr>PowerPoint Presentation</vt:lpstr>
      <vt:lpstr>PROPSED UPDATES - HEIGHT</vt:lpstr>
      <vt:lpstr>PowerPoint Presentation</vt:lpstr>
      <vt:lpstr>PROPSED UPDATES – BONUSES</vt:lpstr>
      <vt:lpstr>PROPOSED UPDATES – BULK AND MASSING</vt:lpstr>
      <vt:lpstr>PowerPoint Presentation</vt:lpstr>
      <vt:lpstr>PowerPoint Presentation</vt:lpstr>
      <vt:lpstr>PROPOSED UPDATES - PARKING</vt:lpstr>
      <vt:lpstr>PROPOSED UPDATES - OTHER</vt:lpstr>
      <vt:lpstr>LANDSCAPE REQUIREMENTS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Items</dc:title>
  <dc:creator>Aaron Holly</dc:creator>
  <cp:lastModifiedBy>Aaron Holly</cp:lastModifiedBy>
  <cp:revision>14</cp:revision>
  <dcterms:created xsi:type="dcterms:W3CDTF">2023-03-14T12:22:33Z</dcterms:created>
  <dcterms:modified xsi:type="dcterms:W3CDTF">2024-04-11T17:59:14Z</dcterms:modified>
</cp:coreProperties>
</file>